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embeddedFontLst>
    <p:embeddedFont>
      <p:font typeface="Montserrat" pitchFamily="2" charset="0"/>
      <p:regular r:id="rId43"/>
      <p:bold r:id="rId44"/>
      <p:italic r:id="rId45"/>
      <p:boldItalic r:id="rId46"/>
    </p:embeddedFont>
    <p:embeddedFont>
      <p:font typeface="Montserrat ExtraBold" pitchFamily="2" charset="0"/>
      <p:bold r:id="rId47"/>
      <p:italic r:id="rId48"/>
      <p:boldItalic r:id="rId49"/>
    </p:embeddedFont>
    <p:embeddedFont>
      <p:font typeface="Montserrat Medium" panose="020F0502020204030204" pitchFamily="34" charset="0"/>
      <p:regular r:id="rId50"/>
      <p:bold r:id="rId51"/>
      <p:italic r:id="rId52"/>
      <p:boldItalic r:id="rId53"/>
    </p:embeddedFont>
    <p:embeddedFont>
      <p:font typeface="Montserrat SemiBold" pitchFamily="2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gEr0l33pM4kinuao5BMvQ+jpJJ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45"/>
  </p:normalViewPr>
  <p:slideViewPr>
    <p:cSldViewPr snapToGrid="0">
      <p:cViewPr varScale="1">
        <p:scale>
          <a:sx n="151" d="100"/>
          <a:sy n="151" d="100"/>
        </p:scale>
        <p:origin x="62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7" name="Google Shape;37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a71e5551b0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g2a71e5551b0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5" name="Google Shape;47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8" name="Google Shape;48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b="1">
              <a:solidFill>
                <a:srgbClr val="02001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ru"/>
            </a:br>
            <a:br>
              <a:rPr lang="ru"/>
            </a:br>
            <a:r>
              <a:rPr lang="ru"/>
              <a:t>Касказ из карточке, cсылка на карточки в ичке от Ксю</a:t>
            </a:r>
            <a:endParaRPr/>
          </a:p>
        </p:txBody>
      </p:sp>
      <p:sp>
        <p:nvSpPr>
          <p:cNvPr id="146" name="Google Shape;14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tartx.team/?utm_source=referral&amp;utm_medium=presentation&amp;utm_campaign=start_edu_business_proposal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фиолетовый Start AWR Скриншот">
  <p:cSld name="black_1_1_1_1_1_1_1">
    <p:bg>
      <p:bgPr>
        <a:solidFill>
          <a:srgbClr val="4A00E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1" name="Google Shape;11;p5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09988"/>
            <a:ext cx="1679178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46962"/>
          </p15:clr>
        </p15:guide>
        <p15:guide id="2" pos="2835">
          <p15:clr>
            <a:srgbClr val="E46962"/>
          </p15:clr>
        </p15:guide>
        <p15:guide id="3" pos="4082">
          <p15:clr>
            <a:srgbClr val="E46962"/>
          </p15:clr>
        </p15:guide>
        <p15:guide id="4" pos="5556">
          <p15:clr>
            <a:srgbClr val="E46962"/>
          </p15:clr>
        </p15:guide>
        <p15:guide id="5" orient="horz" pos="227">
          <p15:clr>
            <a:srgbClr val="E46962"/>
          </p15:clr>
        </p15:guide>
        <p15:guide id="6" orient="horz" pos="907">
          <p15:clr>
            <a:srgbClr val="E46962"/>
          </p15:clr>
        </p15:guide>
        <p15:guide id="7" orient="horz" pos="2948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фиолетовый Start X ">
  <p:cSld name="black_1_1_1_2_2">
    <p:bg>
      <p:bgPr>
        <a:solidFill>
          <a:srgbClr val="4A00E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9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17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2" name="Google Shape;42;p5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940564" y="3800581"/>
            <a:ext cx="1488856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06666"/>
          </p15:clr>
        </p15:guide>
        <p15:guide id="2" pos="5556">
          <p15:clr>
            <a:srgbClr val="E46962"/>
          </p15:clr>
        </p15:guide>
        <p15:guide id="3" pos="4082">
          <p15:clr>
            <a:srgbClr val="E46962"/>
          </p15:clr>
        </p15:guide>
        <p15:guide id="4" orient="horz" pos="227">
          <p15:clr>
            <a:srgbClr val="E46962"/>
          </p15:clr>
        </p15:guide>
        <p15:guide id="5" orient="horz" pos="907">
          <p15:clr>
            <a:srgbClr val="E46962"/>
          </p15:clr>
        </p15:guide>
        <p15:guide id="6" orient="horz" pos="2948">
          <p15:clr>
            <a:srgbClr val="E46962"/>
          </p15:clr>
        </p15:guide>
        <p15:guide id="7" pos="2835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AWR  1">
  <p:cSld name="black_1_1_1_2_1_2">
    <p:bg>
      <p:bgPr>
        <a:solidFill>
          <a:srgbClr val="4A00E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0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17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highlight>
                  <a:schemeClr val="lt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highlight>
                  <a:schemeClr val="lt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highlight>
                  <a:schemeClr val="lt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highlight>
                  <a:schemeClr val="lt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highlight>
                  <a:schemeClr val="lt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highlight>
                  <a:schemeClr val="lt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highlight>
                  <a:schemeClr val="lt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pic>
        <p:nvPicPr>
          <p:cNvPr id="45" name="Google Shape;45;p6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846075" y="3706075"/>
            <a:ext cx="1677856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06666"/>
          </p15:clr>
        </p15:guide>
        <p15:guide id="2" pos="5556">
          <p15:clr>
            <a:srgbClr val="E46962"/>
          </p15:clr>
        </p15:guide>
        <p15:guide id="3" pos="4082">
          <p15:clr>
            <a:srgbClr val="E46962"/>
          </p15:clr>
        </p15:guide>
        <p15:guide id="4" orient="horz" pos="227">
          <p15:clr>
            <a:srgbClr val="E46962"/>
          </p15:clr>
        </p15:guide>
        <p15:guide id="5" orient="horz" pos="907">
          <p15:clr>
            <a:srgbClr val="E46962"/>
          </p15:clr>
        </p15:guide>
        <p15:guide id="6" orient="horz" pos="2948">
          <p15:clr>
            <a:srgbClr val="E46962"/>
          </p15:clr>
        </p15:guide>
        <p15:guide id="7" pos="2835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фиолетовый Start CTF 1">
  <p:cSld name="black_1_1_1_2_1_1_2">
    <p:bg>
      <p:bgPr>
        <a:solidFill>
          <a:srgbClr val="4A00EF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1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17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8" name="Google Shape;48;p6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873075" y="3733075"/>
            <a:ext cx="1623858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06666"/>
          </p15:clr>
        </p15:guide>
        <p15:guide id="2" pos="5556">
          <p15:clr>
            <a:srgbClr val="E46962"/>
          </p15:clr>
        </p15:guide>
        <p15:guide id="3" pos="4082">
          <p15:clr>
            <a:srgbClr val="E46962"/>
          </p15:clr>
        </p15:guide>
        <p15:guide id="4" orient="horz" pos="227">
          <p15:clr>
            <a:srgbClr val="E46962"/>
          </p15:clr>
        </p15:guide>
        <p15:guide id="5" orient="horz" pos="907">
          <p15:clr>
            <a:srgbClr val="E46962"/>
          </p15:clr>
        </p15:guide>
        <p15:guide id="6" orient="horz" pos="2948">
          <p15:clr>
            <a:srgbClr val="E46962"/>
          </p15:clr>
        </p15:guide>
        <p15:guide id="7" pos="2835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фиолетовый Start REQ 1">
  <p:cSld name="black_1_1_1_2_1_1_1_1">
    <p:bg>
      <p:bgPr>
        <a:solidFill>
          <a:srgbClr val="4A00E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2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17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1" name="Google Shape;51;p6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873075" y="3733075"/>
            <a:ext cx="1623858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06666"/>
          </p15:clr>
        </p15:guide>
        <p15:guide id="2" pos="5556">
          <p15:clr>
            <a:srgbClr val="E46962"/>
          </p15:clr>
        </p15:guide>
        <p15:guide id="3" pos="4082">
          <p15:clr>
            <a:srgbClr val="E46962"/>
          </p15:clr>
        </p15:guide>
        <p15:guide id="4" orient="horz" pos="227">
          <p15:clr>
            <a:srgbClr val="E46962"/>
          </p15:clr>
        </p15:guide>
        <p15:guide id="5" orient="horz" pos="907">
          <p15:clr>
            <a:srgbClr val="E46962"/>
          </p15:clr>
        </p15:guide>
        <p15:guide id="6" orient="horz" pos="2948">
          <p15:clr>
            <a:srgbClr val="E46962"/>
          </p15:clr>
        </p15:guide>
        <p15:guide id="7" pos="2835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фиолетовый Start EDU 1 Скриншот">
  <p:cSld name="black_1_1_1_1_1">
    <p:bg>
      <p:bgPr>
        <a:solidFill>
          <a:srgbClr val="4A00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3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4" name="Google Shape;54;p6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88" y="4410375"/>
            <a:ext cx="1634400" cy="26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46962"/>
          </p15:clr>
        </p15:guide>
        <p15:guide id="2" pos="2835">
          <p15:clr>
            <a:srgbClr val="E46962"/>
          </p15:clr>
        </p15:guide>
        <p15:guide id="3" pos="4082">
          <p15:clr>
            <a:srgbClr val="E46962"/>
          </p15:clr>
        </p15:guide>
        <p15:guide id="4" pos="5556">
          <p15:clr>
            <a:srgbClr val="E46962"/>
          </p15:clr>
        </p15:guide>
        <p15:guide id="5" orient="horz" pos="227">
          <p15:clr>
            <a:srgbClr val="E46962"/>
          </p15:clr>
        </p15:guide>
        <p15:guide id="6" orient="horz" pos="907">
          <p15:clr>
            <a:srgbClr val="E46962"/>
          </p15:clr>
        </p15:guide>
        <p15:guide id="7" orient="horz" pos="2948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фиолетовый Start X Скриншот">
  <p:cSld name="black_1_1_1_1_1_1">
    <p:bg>
      <p:bgPr>
        <a:solidFill>
          <a:srgbClr val="4A00E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4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7" name="Google Shape;57;p6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88" y="4410000"/>
            <a:ext cx="1496572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46962"/>
          </p15:clr>
        </p15:guide>
        <p15:guide id="2" pos="2835">
          <p15:clr>
            <a:srgbClr val="E46962"/>
          </p15:clr>
        </p15:guide>
        <p15:guide id="3" pos="4082">
          <p15:clr>
            <a:srgbClr val="E46962"/>
          </p15:clr>
        </p15:guide>
        <p15:guide id="4" pos="5556">
          <p15:clr>
            <a:srgbClr val="E46962"/>
          </p15:clr>
        </p15:guide>
        <p15:guide id="5" orient="horz" pos="227">
          <p15:clr>
            <a:srgbClr val="E46962"/>
          </p15:clr>
        </p15:guide>
        <p15:guide id="6" orient="horz" pos="907">
          <p15:clr>
            <a:srgbClr val="E46962"/>
          </p15:clr>
        </p15:guide>
        <p15:guide id="7" orient="horz" pos="2948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фиолетовый Start CTF Скриншот">
  <p:cSld name="black_1_1_1_1_1_1_1_1">
    <p:bg>
      <p:bgPr>
        <a:solidFill>
          <a:srgbClr val="4A00E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5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0" name="Google Shape;60;p6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10000"/>
            <a:ext cx="1623858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46962"/>
          </p15:clr>
        </p15:guide>
        <p15:guide id="2" pos="2835">
          <p15:clr>
            <a:srgbClr val="E46962"/>
          </p15:clr>
        </p15:guide>
        <p15:guide id="3" pos="4082">
          <p15:clr>
            <a:srgbClr val="E46962"/>
          </p15:clr>
        </p15:guide>
        <p15:guide id="4" pos="5556">
          <p15:clr>
            <a:srgbClr val="E46962"/>
          </p15:clr>
        </p15:guide>
        <p15:guide id="5" orient="horz" pos="227">
          <p15:clr>
            <a:srgbClr val="E46962"/>
          </p15:clr>
        </p15:guide>
        <p15:guide id="6" orient="horz" pos="907">
          <p15:clr>
            <a:srgbClr val="E46962"/>
          </p15:clr>
        </p15:guide>
        <p15:guide id="7" orient="horz" pos="2948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фиолетовый Start REQ Скриншот">
  <p:cSld name="black_1_1_1_1_1_1_1_1_1">
    <p:bg>
      <p:bgPr>
        <a:solidFill>
          <a:srgbClr val="4A00E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6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3" name="Google Shape;63;p6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10000"/>
            <a:ext cx="1623858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46962"/>
          </p15:clr>
        </p15:guide>
        <p15:guide id="2" pos="2835">
          <p15:clr>
            <a:srgbClr val="E46962"/>
          </p15:clr>
        </p15:guide>
        <p15:guide id="3" pos="4082">
          <p15:clr>
            <a:srgbClr val="E46962"/>
          </p15:clr>
        </p15:guide>
        <p15:guide id="4" pos="5556">
          <p15:clr>
            <a:srgbClr val="E46962"/>
          </p15:clr>
        </p15:guide>
        <p15:guide id="5" orient="horz" pos="227">
          <p15:clr>
            <a:srgbClr val="E46962"/>
          </p15:clr>
        </p15:guide>
        <p15:guide id="6" orient="horz" pos="907">
          <p15:clr>
            <a:srgbClr val="E46962"/>
          </p15:clr>
        </p15:guide>
        <p15:guide id="7" orient="horz" pos="2948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EDU Скриншот">
  <p:cSld name="black_1_1_1_1_1_2">
    <p:bg>
      <p:bgPr>
        <a:solidFill>
          <a:srgbClr val="E8E8EF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7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00EF"/>
              </a:buClr>
              <a:buSzPts val="2400"/>
              <a:buNone/>
              <a:defRPr sz="2400" i="0">
                <a:solidFill>
                  <a:srgbClr val="4A00E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6" name="Google Shape;66;p6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88" y="4410375"/>
            <a:ext cx="1634400" cy="26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46962"/>
          </p15:clr>
        </p15:guide>
        <p15:guide id="2" pos="2835">
          <p15:clr>
            <a:srgbClr val="E46962"/>
          </p15:clr>
        </p15:guide>
        <p15:guide id="3" pos="4082">
          <p15:clr>
            <a:srgbClr val="E46962"/>
          </p15:clr>
        </p15:guide>
        <p15:guide id="4" pos="5556">
          <p15:clr>
            <a:srgbClr val="E46962"/>
          </p15:clr>
        </p15:guide>
        <p15:guide id="5" orient="horz" pos="227">
          <p15:clr>
            <a:srgbClr val="E46962"/>
          </p15:clr>
        </p15:guide>
        <p15:guide id="6" orient="horz" pos="907">
          <p15:clr>
            <a:srgbClr val="E46962"/>
          </p15:clr>
        </p15:guide>
        <p15:guide id="7" orient="horz" pos="2948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X Скриншот">
  <p:cSld name="black_1_1_1_1_1_1_2">
    <p:bg>
      <p:bgPr>
        <a:solidFill>
          <a:srgbClr val="E8E8E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8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00EF"/>
              </a:buClr>
              <a:buSzPts val="2400"/>
              <a:buNone/>
              <a:defRPr sz="2400" i="0">
                <a:solidFill>
                  <a:srgbClr val="4A00E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9" name="Google Shape;69;p6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88" y="4410000"/>
            <a:ext cx="1496572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46962"/>
          </p15:clr>
        </p15:guide>
        <p15:guide id="2" pos="2835">
          <p15:clr>
            <a:srgbClr val="E46962"/>
          </p15:clr>
        </p15:guide>
        <p15:guide id="3" pos="4082">
          <p15:clr>
            <a:srgbClr val="E46962"/>
          </p15:clr>
        </p15:guide>
        <p15:guide id="4" pos="5556">
          <p15:clr>
            <a:srgbClr val="E46962"/>
          </p15:clr>
        </p15:guide>
        <p15:guide id="5" orient="horz" pos="227">
          <p15:clr>
            <a:srgbClr val="E46962"/>
          </p15:clr>
        </p15:guide>
        <p15:guide id="6" orient="horz" pos="907">
          <p15:clr>
            <a:srgbClr val="E46962"/>
          </p15:clr>
        </p15:guide>
        <p15:guide id="7" orient="horz" pos="2948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AWR ">
  <p:cSld name="black_1_1_1_2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1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17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00EF"/>
              </a:buClr>
              <a:buSzPts val="2400"/>
              <a:buNone/>
              <a:defRPr sz="2400" i="0">
                <a:solidFill>
                  <a:srgbClr val="4A00E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4" name="Google Shape;14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846075" y="3706075"/>
            <a:ext cx="1677856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06666"/>
          </p15:clr>
        </p15:guide>
        <p15:guide id="2" pos="5556">
          <p15:clr>
            <a:srgbClr val="E46962"/>
          </p15:clr>
        </p15:guide>
        <p15:guide id="3" pos="4082">
          <p15:clr>
            <a:srgbClr val="E46962"/>
          </p15:clr>
        </p15:guide>
        <p15:guide id="4" orient="horz" pos="227">
          <p15:clr>
            <a:srgbClr val="E46962"/>
          </p15:clr>
        </p15:guide>
        <p15:guide id="5" orient="horz" pos="907">
          <p15:clr>
            <a:srgbClr val="E46962"/>
          </p15:clr>
        </p15:guide>
        <p15:guide id="6" orient="horz" pos="2948">
          <p15:clr>
            <a:srgbClr val="E46962"/>
          </p15:clr>
        </p15:guide>
        <p15:guide id="7" pos="2835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CTF Скриншот ">
  <p:cSld name="black_1_1_1_1_1_1_1_1_2">
    <p:bg>
      <p:bgPr>
        <a:solidFill>
          <a:srgbClr val="E8E8E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9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00EF"/>
              </a:buClr>
              <a:buSzPts val="2400"/>
              <a:buNone/>
              <a:defRPr sz="2400" i="0">
                <a:solidFill>
                  <a:srgbClr val="4A00E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2" name="Google Shape;72;p6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10000"/>
            <a:ext cx="1623858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46962"/>
          </p15:clr>
        </p15:guide>
        <p15:guide id="2" pos="2835">
          <p15:clr>
            <a:srgbClr val="E46962"/>
          </p15:clr>
        </p15:guide>
        <p15:guide id="3" pos="4082">
          <p15:clr>
            <a:srgbClr val="E46962"/>
          </p15:clr>
        </p15:guide>
        <p15:guide id="4" pos="5556">
          <p15:clr>
            <a:srgbClr val="E46962"/>
          </p15:clr>
        </p15:guide>
        <p15:guide id="5" orient="horz" pos="227">
          <p15:clr>
            <a:srgbClr val="E46962"/>
          </p15:clr>
        </p15:guide>
        <p15:guide id="6" orient="horz" pos="907">
          <p15:clr>
            <a:srgbClr val="E46962"/>
          </p15:clr>
        </p15:guide>
        <p15:guide id="7" orient="horz" pos="2948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REQ Скриншот ">
  <p:cSld name="black_1_1_1_1_1_1_1_1_1_1">
    <p:bg>
      <p:bgPr>
        <a:solidFill>
          <a:srgbClr val="E8E8E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0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00EF"/>
              </a:buClr>
              <a:buSzPts val="2400"/>
              <a:buNone/>
              <a:defRPr sz="2400" i="0">
                <a:solidFill>
                  <a:srgbClr val="4A00E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5" name="Google Shape;75;p7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10000"/>
            <a:ext cx="1623858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46962"/>
          </p15:clr>
        </p15:guide>
        <p15:guide id="2" pos="2835">
          <p15:clr>
            <a:srgbClr val="E46962"/>
          </p15:clr>
        </p15:guide>
        <p15:guide id="3" pos="4082">
          <p15:clr>
            <a:srgbClr val="E46962"/>
          </p15:clr>
        </p15:guide>
        <p15:guide id="4" pos="5556">
          <p15:clr>
            <a:srgbClr val="E46962"/>
          </p15:clr>
        </p15:guide>
        <p15:guide id="5" orient="horz" pos="227">
          <p15:clr>
            <a:srgbClr val="E46962"/>
          </p15:clr>
        </p15:guide>
        <p15:guide id="6" orient="horz" pos="907">
          <p15:clr>
            <a:srgbClr val="E46962"/>
          </p15:clr>
        </p15:guide>
        <p15:guide id="7" orient="horz" pos="2948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AWR">
  <p:cSld name="black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1"/>
          <p:cNvSpPr txBox="1">
            <a:spLocks noGrp="1"/>
          </p:cNvSpPr>
          <p:nvPr>
            <p:ph type="title"/>
          </p:nvPr>
        </p:nvSpPr>
        <p:spPr>
          <a:xfrm>
            <a:off x="372500" y="331000"/>
            <a:ext cx="83919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00EF"/>
              </a:buClr>
              <a:buSzPts val="2400"/>
              <a:buFont typeface="Montserrat"/>
              <a:buNone/>
              <a:defRPr sz="2400" b="1" i="0">
                <a:solidFill>
                  <a:srgbClr val="4A00E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7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595054" y="3569086"/>
            <a:ext cx="2061400" cy="2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49">
          <p15:clr>
            <a:srgbClr val="FBAE40"/>
          </p15:clr>
        </p15:guide>
        <p15:guide id="2" orient="horz" pos="209">
          <p15:clr>
            <a:srgbClr val="FBAE40"/>
          </p15:clr>
        </p15:guide>
        <p15:guide id="3" pos="481">
          <p15:clr>
            <a:srgbClr val="FBAE40"/>
          </p15:clr>
        </p15:guide>
        <p15:guide id="4" pos="5516">
          <p15:clr>
            <a:srgbClr val="FBAE40"/>
          </p15:clr>
        </p15:guide>
        <p15:guide id="5" orient="horz" pos="1025">
          <p15:clr>
            <a:srgbClr val="FBAE40"/>
          </p15:clr>
        </p15:guide>
        <p15:guide id="6" orient="horz" pos="73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EDU">
  <p:cSld name="black_1_1_1_4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a71e5551b0_0_174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17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00EF"/>
              </a:buClr>
              <a:buSzPts val="2400"/>
              <a:buNone/>
              <a:defRPr sz="2400" i="0">
                <a:solidFill>
                  <a:srgbClr val="4A00E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g2a71e5551b0_0_17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867976" y="3729872"/>
            <a:ext cx="1634400" cy="26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06666"/>
          </p15:clr>
        </p15:guide>
        <p15:guide id="2" pos="5556">
          <p15:clr>
            <a:srgbClr val="E46962"/>
          </p15:clr>
        </p15:guide>
        <p15:guide id="3" pos="4082">
          <p15:clr>
            <a:srgbClr val="E46962"/>
          </p15:clr>
        </p15:guide>
        <p15:guide id="4" orient="horz" pos="227">
          <p15:clr>
            <a:srgbClr val="E46962"/>
          </p15:clr>
        </p15:guide>
        <p15:guide id="5" orient="horz" pos="907">
          <p15:clr>
            <a:srgbClr val="E46962"/>
          </p15:clr>
        </p15:guide>
        <p15:guide id="6" orient="horz" pos="2948">
          <p15:clr>
            <a:srgbClr val="E46962"/>
          </p15:clr>
        </p15:guide>
        <p15:guide id="7" pos="2835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AWR Скриншот">
  <p:cSld name="black_1_1_1_1_1_1_1_2">
    <p:bg>
      <p:bgPr>
        <a:solidFill>
          <a:srgbClr val="E8E8E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2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00EF"/>
              </a:buClr>
              <a:buSzPts val="2400"/>
              <a:buNone/>
              <a:defRPr sz="2400" i="0">
                <a:solidFill>
                  <a:srgbClr val="4A00E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7" name="Google Shape;17;p5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09988"/>
            <a:ext cx="1679178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46962"/>
          </p15:clr>
        </p15:guide>
        <p15:guide id="2" pos="2835">
          <p15:clr>
            <a:srgbClr val="E46962"/>
          </p15:clr>
        </p15:guide>
        <p15:guide id="3" pos="4082">
          <p15:clr>
            <a:srgbClr val="E46962"/>
          </p15:clr>
        </p15:guide>
        <p15:guide id="4" pos="5556">
          <p15:clr>
            <a:srgbClr val="E46962"/>
          </p15:clr>
        </p15:guide>
        <p15:guide id="5" orient="horz" pos="227">
          <p15:clr>
            <a:srgbClr val="E46962"/>
          </p15:clr>
        </p15:guide>
        <p15:guide id="6" orient="horz" pos="907">
          <p15:clr>
            <a:srgbClr val="E46962"/>
          </p15:clr>
        </p15:guide>
        <p15:guide id="7" orient="horz" pos="2948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4A00EF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3"/>
          <p:cNvSpPr txBox="1">
            <a:spLocks noGrp="1"/>
          </p:cNvSpPr>
          <p:nvPr>
            <p:ph type="ctrTitle"/>
          </p:nvPr>
        </p:nvSpPr>
        <p:spPr>
          <a:xfrm>
            <a:off x="360000" y="360000"/>
            <a:ext cx="6117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ExtraBold"/>
              <a:buNone/>
              <a:defRPr sz="3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" name="Google Shape;20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" name="Google Shape;21;p53"/>
          <p:cNvSpPr txBox="1"/>
          <p:nvPr/>
        </p:nvSpPr>
        <p:spPr>
          <a:xfrm rot="-5400000">
            <a:off x="8303700" y="548100"/>
            <a:ext cx="6684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2023</a:t>
            </a:r>
            <a:endParaRPr sz="12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" name="Google Shape;22;p53"/>
          <p:cNvSpPr txBox="1"/>
          <p:nvPr/>
        </p:nvSpPr>
        <p:spPr>
          <a:xfrm rot="-5400000">
            <a:off x="7931550" y="2168259"/>
            <a:ext cx="14127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" sz="1200" b="0" i="0" u="sng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startx.team</a:t>
            </a:r>
            <a:endParaRPr sz="1200" b="0" i="0" u="sng" strike="noStrike" cap="non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3" name="Google Shape;23;p53" descr="Изображение выглядит как снег, человек, на открытом воздухе, кататься на лыжах&#10;&#10;Автоматически созданное описание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426" y="151925"/>
            <a:ext cx="6563676" cy="524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5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381202"/>
            <a:ext cx="1857600" cy="29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46962"/>
          </p15:clr>
        </p15:guide>
        <p15:guide id="2" pos="5556">
          <p15:clr>
            <a:srgbClr val="E46962"/>
          </p15:clr>
        </p15:guide>
        <p15:guide id="3" orient="horz" pos="227">
          <p15:clr>
            <a:srgbClr val="E46962"/>
          </p15:clr>
        </p15:guide>
        <p15:guide id="4" orient="horz" pos="907">
          <p15:clr>
            <a:srgbClr val="E46962"/>
          </p15:clr>
        </p15:guide>
        <p15:guide id="5" orient="horz" pos="2948">
          <p15:clr>
            <a:srgbClr val="E46962"/>
          </p15:clr>
        </p15:guide>
        <p15:guide id="6" pos="4082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X">
  <p:cSld name="black_1_1_1_2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4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17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00EF"/>
              </a:buClr>
              <a:buSzPts val="2400"/>
              <a:buNone/>
              <a:defRPr sz="2400" i="0">
                <a:solidFill>
                  <a:srgbClr val="4A00E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5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940564" y="3800581"/>
            <a:ext cx="1488856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06666"/>
          </p15:clr>
        </p15:guide>
        <p15:guide id="2" pos="5556">
          <p15:clr>
            <a:srgbClr val="E46962"/>
          </p15:clr>
        </p15:guide>
        <p15:guide id="3" pos="4082">
          <p15:clr>
            <a:srgbClr val="E46962"/>
          </p15:clr>
        </p15:guide>
        <p15:guide id="4" orient="horz" pos="227">
          <p15:clr>
            <a:srgbClr val="E46962"/>
          </p15:clr>
        </p15:guide>
        <p15:guide id="5" orient="horz" pos="907">
          <p15:clr>
            <a:srgbClr val="E46962"/>
          </p15:clr>
        </p15:guide>
        <p15:guide id="6" orient="horz" pos="2948">
          <p15:clr>
            <a:srgbClr val="E46962"/>
          </p15:clr>
        </p15:guide>
        <p15:guide id="7" pos="2835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X 1">
  <p:cSld name="black_1_1_1_2_3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5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17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00EF"/>
              </a:buClr>
              <a:buSzPts val="2400"/>
              <a:buNone/>
              <a:defRPr sz="2400" i="0">
                <a:solidFill>
                  <a:srgbClr val="4A00E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5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940564" y="3800581"/>
            <a:ext cx="1488856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06666"/>
          </p15:clr>
        </p15:guide>
        <p15:guide id="2" pos="5556">
          <p15:clr>
            <a:srgbClr val="E46962"/>
          </p15:clr>
        </p15:guide>
        <p15:guide id="3" pos="4082">
          <p15:clr>
            <a:srgbClr val="E46962"/>
          </p15:clr>
        </p15:guide>
        <p15:guide id="4" orient="horz" pos="227">
          <p15:clr>
            <a:srgbClr val="E46962"/>
          </p15:clr>
        </p15:guide>
        <p15:guide id="5" orient="horz" pos="907">
          <p15:clr>
            <a:srgbClr val="E46962"/>
          </p15:clr>
        </p15:guide>
        <p15:guide id="6" orient="horz" pos="2948">
          <p15:clr>
            <a:srgbClr val="E46962"/>
          </p15:clr>
        </p15:guide>
        <p15:guide id="7" pos="2835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CTF">
  <p:cSld name="black_1_1_1_2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6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17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00EF"/>
              </a:buClr>
              <a:buSzPts val="2400"/>
              <a:buNone/>
              <a:defRPr sz="2400" i="0">
                <a:solidFill>
                  <a:srgbClr val="4A00E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5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873075" y="3733075"/>
            <a:ext cx="1623858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06666"/>
          </p15:clr>
        </p15:guide>
        <p15:guide id="2" pos="5556">
          <p15:clr>
            <a:srgbClr val="E46962"/>
          </p15:clr>
        </p15:guide>
        <p15:guide id="3" pos="4082">
          <p15:clr>
            <a:srgbClr val="E46962"/>
          </p15:clr>
        </p15:guide>
        <p15:guide id="4" orient="horz" pos="227">
          <p15:clr>
            <a:srgbClr val="E46962"/>
          </p15:clr>
        </p15:guide>
        <p15:guide id="5" orient="horz" pos="907">
          <p15:clr>
            <a:srgbClr val="E46962"/>
          </p15:clr>
        </p15:guide>
        <p15:guide id="6" orient="horz" pos="2948">
          <p15:clr>
            <a:srgbClr val="E46962"/>
          </p15:clr>
        </p15:guide>
        <p15:guide id="7" pos="2835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Start REQ">
  <p:cSld name="black_1_1_1_2_1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7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17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00EF"/>
              </a:buClr>
              <a:buSzPts val="2400"/>
              <a:buNone/>
              <a:defRPr sz="2400" i="0">
                <a:solidFill>
                  <a:srgbClr val="4A00E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5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873075" y="3733075"/>
            <a:ext cx="1623858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06666"/>
          </p15:clr>
        </p15:guide>
        <p15:guide id="2" pos="5556">
          <p15:clr>
            <a:srgbClr val="E46962"/>
          </p15:clr>
        </p15:guide>
        <p15:guide id="3" pos="4082">
          <p15:clr>
            <a:srgbClr val="E46962"/>
          </p15:clr>
        </p15:guide>
        <p15:guide id="4" orient="horz" pos="227">
          <p15:clr>
            <a:srgbClr val="E46962"/>
          </p15:clr>
        </p15:guide>
        <p15:guide id="5" orient="horz" pos="907">
          <p15:clr>
            <a:srgbClr val="E46962"/>
          </p15:clr>
        </p15:guide>
        <p15:guide id="6" orient="horz" pos="2948">
          <p15:clr>
            <a:srgbClr val="E46962"/>
          </p15:clr>
        </p15:guide>
        <p15:guide id="7" pos="2835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ычный слайд фиолетовый Start EDU 1">
  <p:cSld name="black_1_1_1_3">
    <p:bg>
      <p:bgPr>
        <a:solidFill>
          <a:srgbClr val="4A00EF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8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17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9" name="Google Shape;39;p5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867976" y="3729872"/>
            <a:ext cx="1634400" cy="26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E06666"/>
          </p15:clr>
        </p15:guide>
        <p15:guide id="2" pos="5556">
          <p15:clr>
            <a:srgbClr val="E46962"/>
          </p15:clr>
        </p15:guide>
        <p15:guide id="3" pos="4082">
          <p15:clr>
            <a:srgbClr val="E46962"/>
          </p15:clr>
        </p15:guide>
        <p15:guide id="4" orient="horz" pos="227">
          <p15:clr>
            <a:srgbClr val="E46962"/>
          </p15:clr>
        </p15:guide>
        <p15:guide id="5" orient="horz" pos="907">
          <p15:clr>
            <a:srgbClr val="E46962"/>
          </p15:clr>
        </p15:guide>
        <p15:guide id="6" orient="horz" pos="2948">
          <p15:clr>
            <a:srgbClr val="E46962"/>
          </p15:clr>
        </p15:guide>
        <p15:guide id="7" pos="2835">
          <p15:clr>
            <a:srgbClr val="E46962"/>
          </p15:clr>
        </p15:guide>
        <p15:guide id="8" pos="2608">
          <p15:clr>
            <a:srgbClr val="E46962"/>
          </p15:clr>
        </p15:guide>
        <p15:guide id="9" pos="5329">
          <p15:clr>
            <a:srgbClr val="E46962"/>
          </p15:clr>
        </p15:guide>
        <p15:guide id="10" pos="340">
          <p15:clr>
            <a:srgbClr val="E46962"/>
          </p15:clr>
        </p15:guide>
        <p15:guide id="11" pos="2948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5A72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5A5A7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7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rgbClr val="5A5A7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7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5A5A7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7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5A5A7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7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5A5A7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7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5A5A7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7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5A5A7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7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5A5A7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7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5A5A7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7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5A5A7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izon.com/business/resources/Tfb9/reports/dbir/2022-data-breach-investigations-report-dbir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hyperlink" Target="https://docs.google.com/document/d/17gRWm7rMfznIf5Dm65CkQ5gfCV66HDkZoHTQ9jRoX4c/edit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8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ews.ru/book/%D0%A4%D0%B5%D0%B4%D0%B5%D1%80%D0%B0%D0%BB%D1%8C%D0%BD%D1%8B%D0%B9_%D0%B7%D0%B0%D0%BA%D0%BE%D0%BD_187-%D0%A4%D0%97_-_%D0%9E_%D0%B1%D0%B5%D0%B7%D0%BE%D0%BF%D0%B0%D1%81%D0%BD%D0%BE%D1%81%D1%82%D0%B8_%D0%BA%D1%80%D0%B8%D1%82%D0%B8%D1%87%D0%B5%D1%81%D0%BA%D0%BE%D0%B9_%D0%B8%D0%BD%D1%84%D0%BE%D1%80%D0%BC%D0%B0%D1%86%D0%B8%D0%BE%D0%BD%D0%BD%D0%BE%D0%B9_%D0%B8%D0%BD%D1%84%D1%80%D0%B0%D1%81%D1%82%D1%80%D1%83%D0%BA%D1%82%D1%83%D1%80%D1%8B_%D0%9A%D0%98%D0%98_%D0%A0%D0%BE%D1%81%D1%81%D0%B8%D0%B9%D1%81%D0%BA%D0%BE%D0%B9_%D0%A4%D0%B5%D0%B4%D0%B5%D1%80%D0%B0%D1%86%D0%B8%D0%B8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00E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 sz="3200">
                <a:solidFill>
                  <a:schemeClr val="lt1"/>
                </a:solidFill>
              </a:rPr>
              <a:t>Поможем </a:t>
            </a:r>
            <a:r>
              <a:rPr lang="ru" sz="3200"/>
              <a:t>защитить компанию от цифровых атак на людей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325" y="1219500"/>
            <a:ext cx="6630676" cy="392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737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Дополнительные обучающие форматы</a:t>
            </a:r>
            <a:endParaRPr/>
          </a:p>
        </p:txBody>
      </p:sp>
      <p:pic>
        <p:nvPicPr>
          <p:cNvPr id="175" name="Google Shape;175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428916"/>
            <a:ext cx="8099999" cy="3251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Start AWR формирует практические навыки безопасной работы в цифровой среде</a:t>
            </a:r>
            <a:endParaRPr/>
          </a:p>
        </p:txBody>
      </p:sp>
      <p:pic>
        <p:nvPicPr>
          <p:cNvPr id="181" name="Google Shape;181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25" y="1315975"/>
            <a:ext cx="6429076" cy="501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55"/>
          <a:stretch/>
        </p:blipFill>
        <p:spPr>
          <a:xfrm>
            <a:off x="367958" y="1618007"/>
            <a:ext cx="6115206" cy="4503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Start AWR формирует практические навыки безопасной работы в цифровой среде</a:t>
            </a:r>
            <a:endParaRPr/>
          </a:p>
        </p:txBody>
      </p:sp>
      <p:pic>
        <p:nvPicPr>
          <p:cNvPr id="188" name="Google Shape;188;p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5" y="1318150"/>
            <a:ext cx="6426327" cy="5098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Через имитацию атак по электронной почте с фишинговыми сайтами, QR-кодами и всеми типами вложений</a:t>
            </a:r>
            <a:endParaRPr/>
          </a:p>
        </p:txBody>
      </p:sp>
      <p:sp>
        <p:nvSpPr>
          <p:cNvPr id="194" name="Google Shape;194;p18"/>
          <p:cNvSpPr txBox="1"/>
          <p:nvPr/>
        </p:nvSpPr>
        <p:spPr>
          <a:xfrm>
            <a:off x="360000" y="1741142"/>
            <a:ext cx="4140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Поддерживаемые вложения: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4680000" y="1741142"/>
            <a:ext cx="4140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Вложения могут быть упакованы: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6" name="Google Shape;196;p1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0100" y="1969553"/>
            <a:ext cx="720248" cy="907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995" y="2117295"/>
            <a:ext cx="711014" cy="74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012" y="3072202"/>
            <a:ext cx="711014" cy="75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166" y="3045116"/>
            <a:ext cx="708706" cy="764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98" y="2109237"/>
            <a:ext cx="752567" cy="764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92" y="3055512"/>
            <a:ext cx="711014" cy="74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774" y="2112677"/>
            <a:ext cx="722557" cy="75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627" y="2105761"/>
            <a:ext cx="729482" cy="77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9940" y="3072190"/>
            <a:ext cx="706397" cy="75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9450" y="2114813"/>
            <a:ext cx="720250" cy="752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8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13" y="3981000"/>
            <a:ext cx="603771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8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138" y="2117862"/>
            <a:ext cx="708700" cy="746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Через беспроводные поддельные точки доступа (Wi-Fi)</a:t>
            </a:r>
            <a:endParaRPr/>
          </a:p>
        </p:txBody>
      </p:sp>
      <p:sp>
        <p:nvSpPr>
          <p:cNvPr id="213" name="Google Shape;213;p19"/>
          <p:cNvSpPr txBox="1"/>
          <p:nvPr/>
        </p:nvSpPr>
        <p:spPr>
          <a:xfrm>
            <a:off x="360000" y="1440000"/>
            <a:ext cx="3780000" cy="13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Помогает научить сотрудников оценивать угрозу использования посторонних Wi-Fi, а также вовремя принимать необходимые меры предосторожности во избежание потенциальных проблем при подключении к таким сетям.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14" name="Google Shape;214;p1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8750" y="1112650"/>
            <a:ext cx="4491249" cy="3903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10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Отчеты по атакам через беспроводные поддельные точки доступа (Wi-Fi)</a:t>
            </a:r>
            <a:endParaRPr/>
          </a:p>
        </p:txBody>
      </p:sp>
      <p:sp>
        <p:nvSpPr>
          <p:cNvPr id="220" name="Google Shape;220;p20"/>
          <p:cNvSpPr txBox="1"/>
          <p:nvPr/>
        </p:nvSpPr>
        <p:spPr>
          <a:xfrm>
            <a:off x="353600" y="1440000"/>
            <a:ext cx="39600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0621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Start AWR фиксирует подключение сотрудника </a:t>
            </a:r>
            <a:br>
              <a:rPr lang="ru" sz="1100" b="0" i="0" u="none" strike="noStrike" cap="none">
                <a:solidFill>
                  <a:srgbClr val="0621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 b="0" i="0" u="none" strike="noStrike" cap="none">
                <a:solidFill>
                  <a:srgbClr val="0621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 поддельной точке доступа и отображает данные </a:t>
            </a:r>
            <a:br>
              <a:rPr lang="ru" sz="1100" b="0" i="0" u="none" strike="noStrike" cap="none">
                <a:solidFill>
                  <a:srgbClr val="0621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 b="0" i="0" u="none" strike="noStrike" cap="none">
                <a:solidFill>
                  <a:srgbClr val="0621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 сотруднике в отчете по атаке и статистике подключений.</a:t>
            </a:r>
            <a:endParaRPr sz="1100" b="0" i="0" u="none" strike="noStrike" cap="none">
              <a:solidFill>
                <a:srgbClr val="0621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1" name="Google Shape;221;p20"/>
          <p:cNvSpPr txBox="1"/>
          <p:nvPr/>
        </p:nvSpPr>
        <p:spPr>
          <a:xfrm>
            <a:off x="533600" y="2754400"/>
            <a:ext cx="3780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Логин и пароль, которые вводит сотрудник на фишинговой странице.</a:t>
            </a:r>
            <a:endParaRPr sz="11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ФИО сотрудников, которые подключились к поддельной беспроводной Wi-Fi сети.</a:t>
            </a:r>
            <a:endParaRPr sz="11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22" name="Google Shape;222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50" y="2737300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50" y="3228700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2000" y="1256400"/>
            <a:ext cx="4724398" cy="4953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0"/>
          <p:cNvSpPr txBox="1"/>
          <p:nvPr/>
        </p:nvSpPr>
        <p:spPr>
          <a:xfrm>
            <a:off x="353600" y="2433000"/>
            <a:ext cx="3960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Возможности отчетов: </a:t>
            </a:r>
            <a:endParaRPr sz="1100" b="0" i="0" u="none" strike="noStrike" cap="none">
              <a:solidFill>
                <a:srgbClr val="0621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26" name="Google Shape;226;p2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4250" y="1594525"/>
            <a:ext cx="791343" cy="16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Через USB HID–атаки</a:t>
            </a:r>
            <a:endParaRPr/>
          </a:p>
        </p:txBody>
      </p:sp>
      <p:sp>
        <p:nvSpPr>
          <p:cNvPr id="232" name="Google Shape;232;p21"/>
          <p:cNvSpPr txBox="1"/>
          <p:nvPr/>
        </p:nvSpPr>
        <p:spPr>
          <a:xfrm>
            <a:off x="162650" y="1331700"/>
            <a:ext cx="5388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1"/>
          <p:cNvSpPr txBox="1"/>
          <p:nvPr/>
        </p:nvSpPr>
        <p:spPr>
          <a:xfrm>
            <a:off x="360000" y="1440000"/>
            <a:ext cx="3309900" cy="23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Мошенники часто используют съемные USB-накопители в атаках на людей. </a:t>
            </a:r>
            <a:endParaRPr sz="1200" b="0" i="0" u="none" strike="noStrike" cap="none">
              <a:solidFill>
                <a:srgbClr val="20212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Например, подделывают их под бренд компании и подбрасывают на парковку.</a:t>
            </a:r>
            <a:endParaRPr sz="1200" b="0" i="0" u="none" strike="noStrike" cap="none">
              <a:solidFill>
                <a:srgbClr val="20212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 сотрудник подключит зараженный накопитель к своему компьютеру, атакующий сможет украсть с него важные данные, а сам компьютер станет угрозой для других устройств.</a:t>
            </a:r>
            <a:endParaRPr sz="1100" b="0" i="0" u="none" strike="noStrike" cap="none">
              <a:solidFill>
                <a:srgbClr val="0621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34" name="Google Shape;234;p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6300" y="1440000"/>
            <a:ext cx="2352773" cy="1414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250" y="3031985"/>
            <a:ext cx="2352783" cy="141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276" y="1440025"/>
            <a:ext cx="2352783" cy="1413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6301" y="3031974"/>
            <a:ext cx="2352773" cy="1413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Start AWR помогает сотрудникам быстро сообщать об атаках и защищать организацию</a:t>
            </a:r>
            <a:endParaRPr/>
          </a:p>
        </p:txBody>
      </p:sp>
      <p:pic>
        <p:nvPicPr>
          <p:cNvPr id="243" name="Google Shape;243;p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000" y="1183200"/>
            <a:ext cx="7760676" cy="374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034" y="1477950"/>
            <a:ext cx="12852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9" y="2816275"/>
            <a:ext cx="194559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009" y="2147113"/>
            <a:ext cx="159398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2"/>
          <p:cNvSpPr txBox="1"/>
          <p:nvPr/>
        </p:nvSpPr>
        <p:spPr>
          <a:xfrm>
            <a:off x="4998050" y="1440000"/>
            <a:ext cx="3317400" cy="17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Плагин устанавливается в почтовый клиент. Каждый сотрудник сможет сообщить о подозрительном письме в один клик.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Сотрудник отправляет письмо по безопасному каналу кому нужно, с вложениями и важной информацией.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Есть возможность фильтровать имитированные и реальные письма.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10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Обратная связь от сотрудников работает в интеграции с процессами SOC</a:t>
            </a:r>
            <a:endParaRPr/>
          </a:p>
        </p:txBody>
      </p:sp>
      <p:pic>
        <p:nvPicPr>
          <p:cNvPr id="253" name="Google Shape;253;p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714400"/>
            <a:ext cx="7937751" cy="257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Как Start AWR повышает защищенность компании</a:t>
            </a:r>
            <a:endParaRPr/>
          </a:p>
        </p:txBody>
      </p:sp>
      <p:sp>
        <p:nvSpPr>
          <p:cNvPr id="259" name="Google Shape;259;p24"/>
          <p:cNvSpPr txBox="1"/>
          <p:nvPr/>
        </p:nvSpPr>
        <p:spPr>
          <a:xfrm>
            <a:off x="360000" y="1440000"/>
            <a:ext cx="37800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Снижается уровень риска инцидента для компании</a:t>
            </a:r>
            <a:r>
              <a:rPr lang="ru" sz="11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Доля сообщений о фишинговых письмах</a:t>
            </a:r>
            <a:endParaRPr sz="11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0" name="Google Shape;260;p24"/>
          <p:cNvSpPr txBox="1"/>
          <p:nvPr/>
        </p:nvSpPr>
        <p:spPr>
          <a:xfrm>
            <a:off x="4680000" y="1440000"/>
            <a:ext cx="37800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Повышается вовлеченность сотрудников в информационной безопасности</a:t>
            </a:r>
            <a:endParaRPr sz="11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Доля открытых писем</a:t>
            </a:r>
            <a:endParaRPr sz="11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61" name="Google Shape;261;p2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2227856"/>
            <a:ext cx="8099999" cy="2452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10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Человек — причина 82%* инцидентов информационной безопасности в 2022 году</a:t>
            </a:r>
            <a:endParaRPr/>
          </a:p>
        </p:txBody>
      </p:sp>
      <p:sp>
        <p:nvSpPr>
          <p:cNvPr id="93" name="Google Shape;93;p2"/>
          <p:cNvSpPr txBox="1"/>
          <p:nvPr/>
        </p:nvSpPr>
        <p:spPr>
          <a:xfrm>
            <a:off x="360000" y="1440000"/>
            <a:ext cx="8100000" cy="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" sz="11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Даже если взлом не происходит напрямую в результате опасного действия сотрудника, люди создают и поддерживают информационные системы. Уязвимости в коде или проблемы с конфигурациями тоже приводят к инцидентам.</a:t>
            </a:r>
            <a:endParaRPr sz="11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360000" y="4510800"/>
            <a:ext cx="8100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" sz="11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Источник: </a:t>
            </a:r>
            <a:r>
              <a:rPr lang="ru" sz="1100" b="0" i="0" u="none" strike="noStrike" cap="none">
                <a:solidFill>
                  <a:srgbClr val="4A00EF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Verizon Data Breach Investigations Report</a:t>
            </a:r>
            <a:r>
              <a:rPr lang="ru" sz="1100" b="0" i="0" u="none" strike="noStrike" cap="none">
                <a:solidFill>
                  <a:srgbClr val="4A00E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100" b="0" i="0" u="none" strike="noStrike" cap="none">
              <a:solidFill>
                <a:srgbClr val="4A00E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2329206"/>
            <a:ext cx="8099999" cy="1850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73746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Улучшается динамика вовлеченности сотрудников в обеспечение безопасности</a:t>
            </a:r>
            <a:endParaRPr/>
          </a:p>
        </p:txBody>
      </p:sp>
      <p:sp>
        <p:nvSpPr>
          <p:cNvPr id="267" name="Google Shape;267;p25"/>
          <p:cNvSpPr txBox="1"/>
          <p:nvPr/>
        </p:nvSpPr>
        <p:spPr>
          <a:xfrm>
            <a:off x="360000" y="1197375"/>
            <a:ext cx="710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8" name="Google Shape;268;p25"/>
          <p:cNvSpPr txBox="1"/>
          <p:nvPr/>
        </p:nvSpPr>
        <p:spPr>
          <a:xfrm>
            <a:off x="360000" y="1440000"/>
            <a:ext cx="6120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Динамика поведения сотрудников в компании с 33 000 сотрудников за 5 месяцев использования Start AWR.</a:t>
            </a:r>
            <a:endParaRPr sz="1100" b="0" i="0" u="none" strike="noStrike" cap="none">
              <a:solidFill>
                <a:srgbClr val="20212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69" name="Google Shape;269;p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953628"/>
            <a:ext cx="8460001" cy="2726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Выполняются требования регуляторов, стандартов и лучших практик по осведомленности сотрудников</a:t>
            </a:r>
            <a:endParaRPr/>
          </a:p>
        </p:txBody>
      </p:sp>
      <p:sp>
        <p:nvSpPr>
          <p:cNvPr id="275" name="Google Shape;275;p26"/>
          <p:cNvSpPr txBox="1"/>
          <p:nvPr/>
        </p:nvSpPr>
        <p:spPr>
          <a:xfrm>
            <a:off x="360000" y="1612525"/>
            <a:ext cx="754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76" name="Google Shape;276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460" y="2389087"/>
            <a:ext cx="416528" cy="55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463" y="2354130"/>
            <a:ext cx="623139" cy="62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600" y="2389088"/>
            <a:ext cx="792291" cy="62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1183" y="3665888"/>
            <a:ext cx="623150" cy="62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6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5133" y="3666400"/>
            <a:ext cx="623151" cy="62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6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8170" y="3666400"/>
            <a:ext cx="623151" cy="6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6"/>
          <p:cNvSpPr txBox="1"/>
          <p:nvPr/>
        </p:nvSpPr>
        <p:spPr>
          <a:xfrm>
            <a:off x="1233500" y="3047175"/>
            <a:ext cx="12864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Приказ ФСТЭК России №17, №31, №239</a:t>
            </a:r>
            <a:endParaRPr sz="7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3" name="Google Shape;283;p26"/>
          <p:cNvSpPr txBox="1"/>
          <p:nvPr/>
        </p:nvSpPr>
        <p:spPr>
          <a:xfrm>
            <a:off x="2970575" y="3047188"/>
            <a:ext cx="30588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ГОСТ 57580.1, ГОСТ Р ИСО/МЭК 27002 2012, ГОСТ Р 56939-2016</a:t>
            </a:r>
            <a:b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Указ Президента №250, №187-ФЗ, №152-ФЗ, №98-ФЗ</a:t>
            </a:r>
            <a:endParaRPr sz="7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4" name="Google Shape;284;p26"/>
          <p:cNvSpPr txBox="1"/>
          <p:nvPr/>
        </p:nvSpPr>
        <p:spPr>
          <a:xfrm>
            <a:off x="6480000" y="3047180"/>
            <a:ext cx="10395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Положение № 382-П, № 719-П</a:t>
            </a:r>
            <a:endParaRPr sz="7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5" name="Google Shape;285;p26"/>
          <p:cNvSpPr txBox="1"/>
          <p:nvPr/>
        </p:nvSpPr>
        <p:spPr>
          <a:xfrm>
            <a:off x="2970700" y="4324500"/>
            <a:ext cx="30588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Android: </a:t>
            </a:r>
            <a: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OWASP Mobile ASVS + Testing guide</a:t>
            </a:r>
            <a:b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7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IOS: </a:t>
            </a:r>
            <a: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OWASP Mobile ASVS + Testing guide</a:t>
            </a:r>
            <a:b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7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Web: </a:t>
            </a:r>
            <a: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OWASP Web Testing Guide, Payment Card Industry</a:t>
            </a:r>
            <a:endParaRPr sz="7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6" name="Google Shape;286;p26"/>
          <p:cNvSpPr txBox="1"/>
          <p:nvPr/>
        </p:nvSpPr>
        <p:spPr>
          <a:xfrm>
            <a:off x="1356963" y="4324492"/>
            <a:ext cx="10395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Payment Card Industry Data Security Standard</a:t>
            </a:r>
            <a:endParaRPr sz="7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7" name="Google Shape;287;p26"/>
          <p:cNvSpPr txBox="1"/>
          <p:nvPr/>
        </p:nvSpPr>
        <p:spPr>
          <a:xfrm>
            <a:off x="6480000" y="4324492"/>
            <a:ext cx="10395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ISO/IEC 27001:2013</a:t>
            </a:r>
            <a:b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7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ИСО/МЭК 27001:2022</a:t>
            </a:r>
            <a:endParaRPr sz="7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8" name="Google Shape;288;p26"/>
          <p:cNvSpPr txBox="1"/>
          <p:nvPr/>
        </p:nvSpPr>
        <p:spPr>
          <a:xfrm>
            <a:off x="360000" y="1637538"/>
            <a:ext cx="8100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Легко отчитаться перед проверяющими: 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система позволяет выполнить максимум требований стандартов, регуляторов, которые относятся к сотрудникам.</a:t>
            </a:r>
            <a:endParaRPr sz="1200" b="0" i="0" u="none" strike="noStrike" cap="none">
              <a:solidFill>
                <a:srgbClr val="20212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73746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Легко оценить эффективность процесса и отчитаться перед проверяющими</a:t>
            </a:r>
            <a:endParaRPr/>
          </a:p>
        </p:txBody>
      </p:sp>
      <p:pic>
        <p:nvPicPr>
          <p:cNvPr id="294" name="Google Shape;294;p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24" y="1225984"/>
            <a:ext cx="8346476" cy="50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Интеграции Start AWR со средствами защиты и ИТ-системами повышают защищенность компании</a:t>
            </a:r>
            <a:endParaRPr/>
          </a:p>
        </p:txBody>
      </p:sp>
      <p:sp>
        <p:nvSpPr>
          <p:cNvPr id="300" name="Google Shape;300;p29"/>
          <p:cNvSpPr txBox="1"/>
          <p:nvPr/>
        </p:nvSpPr>
        <p:spPr>
          <a:xfrm>
            <a:off x="360000" y="1551175"/>
            <a:ext cx="710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1" name="Google Shape;301;p29"/>
          <p:cNvSpPr txBox="1"/>
          <p:nvPr/>
        </p:nvSpPr>
        <p:spPr>
          <a:xfrm>
            <a:off x="360000" y="1580113"/>
            <a:ext cx="8100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 наших клиентов работают интеграции с IDM/IAM, SIEM, IRP/SOAR, DLP, и другими СЗИ.</a:t>
            </a:r>
            <a:endParaRPr sz="1100" b="0" i="0" u="none" strike="noStrike" cap="none">
              <a:solidFill>
                <a:srgbClr val="0621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02" name="Google Shape;302;p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750" y="1971925"/>
            <a:ext cx="7590851" cy="277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0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Единый процесс корпоративного обучения через интеграцию с СДО WebTutor</a:t>
            </a:r>
            <a:endParaRPr/>
          </a:p>
        </p:txBody>
      </p:sp>
      <p:sp>
        <p:nvSpPr>
          <p:cNvPr id="308" name="Google Shape;308;p30"/>
          <p:cNvSpPr txBox="1"/>
          <p:nvPr/>
        </p:nvSpPr>
        <p:spPr>
          <a:xfrm>
            <a:off x="360000" y="1301575"/>
            <a:ext cx="81000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0621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Start AWR уже реализована и </a:t>
            </a:r>
            <a:r>
              <a:rPr lang="ru" sz="1100" b="1" i="0" u="none" strike="noStrike" cap="none">
                <a:solidFill>
                  <a:srgbClr val="062138"/>
                </a:solidFill>
                <a:latin typeface="Montserrat"/>
                <a:ea typeface="Montserrat"/>
                <a:cs typeface="Montserrat"/>
                <a:sym typeface="Montserrat"/>
              </a:rPr>
              <a:t>действует интеграция с системой обучения WebTutor</a:t>
            </a:r>
            <a:r>
              <a:rPr lang="ru" sz="1100" b="0" i="0" u="none" strike="noStrike" cap="none">
                <a:solidFill>
                  <a:srgbClr val="0621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в ходе которой сотрудники назначаются на курсы и проходят обучения в WebTutor, а результаты и статистика по обучению доступны и используются в интерфейсе, отчетности и автоматизированных процессах под управлением Start AWR.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9" name="Google Shape;309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2218600"/>
            <a:ext cx="8099999" cy="2535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Start AWR как источник данных для SIEM и других систем</a:t>
            </a:r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4680000" y="4287600"/>
            <a:ext cx="3794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6" name="Google Shape;316;p31"/>
          <p:cNvSpPr txBox="1"/>
          <p:nvPr/>
        </p:nvSpPr>
        <p:spPr>
          <a:xfrm>
            <a:off x="360000" y="1440000"/>
            <a:ext cx="3794100" cy="24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 Start AWR уже реализован и действует сбор и хранение всех событий в формате журналов ОС (Syslog). Эти события уже сейчас </a:t>
            </a: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могут быть импортированы из Start AWR в любую промышленную SIEM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как из еще одного источника данных.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рамках технической поддержки команда Start X готова доработать функционал интеграции SIEM (Splunk) так, чтобы при возникновении определенных событий или инцидентов по данным SIEM запускались заранее определенные события в Start AWR.</a:t>
            </a:r>
            <a:endParaRPr sz="1100" b="0" i="0" u="none" strike="noStrike" cap="none">
              <a:solidFill>
                <a:srgbClr val="0621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360000" y="4301850"/>
            <a:ext cx="32889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Схема </a:t>
            </a:r>
            <a:r>
              <a:rPr lang="ru" sz="11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действующих интеграций Start AWR</a:t>
            </a:r>
            <a:r>
              <a:rPr lang="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ТОП-5 банке РФ.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18" name="Google Shape;318;p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8225" y="1440000"/>
            <a:ext cx="4171776" cy="334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/>
          <p:nvPr/>
        </p:nvSpPr>
        <p:spPr>
          <a:xfrm>
            <a:off x="4680000" y="4287600"/>
            <a:ext cx="3794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4" name="Google Shape;324;p32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Сотрудники с высоким уровнем защищенности в Start AWR получают доступы к системам через IDM/IAM</a:t>
            </a:r>
            <a:endParaRPr/>
          </a:p>
        </p:txBody>
      </p:sp>
      <p:pic>
        <p:nvPicPr>
          <p:cNvPr id="325" name="Google Shape;325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669600"/>
            <a:ext cx="7914327" cy="301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10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Кейс: интеграция с IDM-системой многофункционального центра обслуживания</a:t>
            </a:r>
            <a:endParaRPr/>
          </a:p>
        </p:txBody>
      </p:sp>
      <p:sp>
        <p:nvSpPr>
          <p:cNvPr id="331" name="Google Shape;331;p33"/>
          <p:cNvSpPr txBox="1"/>
          <p:nvPr/>
        </p:nvSpPr>
        <p:spPr>
          <a:xfrm>
            <a:off x="211800" y="1455825"/>
            <a:ext cx="3578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2" name="Google Shape;332;p33"/>
          <p:cNvSpPr txBox="1"/>
          <p:nvPr/>
        </p:nvSpPr>
        <p:spPr>
          <a:xfrm>
            <a:off x="360000" y="1455825"/>
            <a:ext cx="37800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Заказчик </a:t>
            </a:r>
            <a:endParaRPr sz="11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Многофункциональный центр обслуживания, предоставляющий услуги аутсорсинга по поддержке и развитию корпоративных функций.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3" name="Google Shape;333;p33"/>
          <p:cNvSpPr txBox="1"/>
          <p:nvPr/>
        </p:nvSpPr>
        <p:spPr>
          <a:xfrm>
            <a:off x="360000" y="2643325"/>
            <a:ext cx="37800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Проблема</a:t>
            </a:r>
            <a:r>
              <a:rPr lang="ru" sz="1100" b="0" i="0" u="none" strike="noStrike" cap="none">
                <a:solidFill>
                  <a:schemeClr val="lt1"/>
                </a:solidFill>
                <a:highlight>
                  <a:srgbClr val="4A00EF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100" b="0" i="0" u="none" strike="noStrike" cap="none">
              <a:solidFill>
                <a:schemeClr val="lt1"/>
              </a:solidFill>
              <a:highlight>
                <a:srgbClr val="4A00EF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Высокий риск компрометации корпоративных систем и данных из-за небезопасного поведения сотрудников, допущенных к корпоративным системам через IDM.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33"/>
          <p:cNvSpPr txBox="1"/>
          <p:nvPr/>
        </p:nvSpPr>
        <p:spPr>
          <a:xfrm>
            <a:off x="4500000" y="1455825"/>
            <a:ext cx="3960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Задача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Автоматически выдавать доступы к системам и данным подрядчикам и сотрудникам только с высоким уровнем защищенности.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10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Кейс: интеграция с IDM-системой многофункционального центра обслуживания</a:t>
            </a:r>
            <a:endParaRPr/>
          </a:p>
        </p:txBody>
      </p:sp>
      <p:sp>
        <p:nvSpPr>
          <p:cNvPr id="340" name="Google Shape;340;p34"/>
          <p:cNvSpPr txBox="1"/>
          <p:nvPr/>
        </p:nvSpPr>
        <p:spPr>
          <a:xfrm>
            <a:off x="211800" y="1455825"/>
            <a:ext cx="3578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1" name="Google Shape;341;p34"/>
          <p:cNvSpPr txBox="1"/>
          <p:nvPr/>
        </p:nvSpPr>
        <p:spPr>
          <a:xfrm>
            <a:off x="360000" y="1440007"/>
            <a:ext cx="37866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Решение</a:t>
            </a:r>
            <a:endParaRPr sz="11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Интеграция Start AWR с IDM через интеграционную шину SAP PI (РО)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2" name="Google Shape;342;p34"/>
          <p:cNvSpPr txBox="1"/>
          <p:nvPr/>
        </p:nvSpPr>
        <p:spPr>
          <a:xfrm>
            <a:off x="529050" y="2299282"/>
            <a:ext cx="36111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Все сотрудники, включая внештатных, отправляются на обязательное обучение с помощью Start AWR. 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сотрудник не прошел обязательное обучение в срок, то IDM блокирует его учетную запись.</a:t>
            </a:r>
            <a:endParaRPr sz="11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43" name="Google Shape;343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50" y="2266807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50" y="3002907"/>
            <a:ext cx="223050" cy="2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4"/>
          <p:cNvSpPr txBox="1"/>
          <p:nvPr/>
        </p:nvSpPr>
        <p:spPr>
          <a:xfrm>
            <a:off x="360000" y="3739007"/>
            <a:ext cx="37866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Процесс загрузки списка новых сотрудников из IDM в Start AWR автоматизирован и проводится напрямую через импорт-экспорт файла (позднее планируется через API).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6" name="Google Shape;346;p34"/>
          <p:cNvSpPr txBox="1"/>
          <p:nvPr/>
        </p:nvSpPr>
        <p:spPr>
          <a:xfrm>
            <a:off x="4500000" y="1455825"/>
            <a:ext cx="3960000" cy="25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Результат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Доступы к системам и данным автоматически получают только подрядчики и сотрудники с высоким уровнем защищенности.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Интеграция Start AWR с IDM-системой позволила команде ИБ заказчика автоматизировано контролировать, что все сотрудники и подрядчики, имеющие право доступа к корпоративным системам, обладают необходимыми знаниями </a:t>
            </a:r>
            <a:b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нужным уровнем навыков безопасной работы. Если этот уровень знаний или навыков снижается, доступы автоматически блокируются.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Start AWR позволяет создать единый процесс во всех компаниях группы или дочерних организациях</a:t>
            </a:r>
            <a:endParaRPr/>
          </a:p>
        </p:txBody>
      </p:sp>
      <p:sp>
        <p:nvSpPr>
          <p:cNvPr id="352" name="Google Shape;352;p35"/>
          <p:cNvSpPr txBox="1"/>
          <p:nvPr/>
        </p:nvSpPr>
        <p:spPr>
          <a:xfrm>
            <a:off x="360000" y="4663200"/>
            <a:ext cx="8100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*Функциональность продукта описана в документации – </a:t>
            </a:r>
            <a:r>
              <a:rPr lang="ru" sz="1100" b="0" i="0" u="none" strike="noStrike" cap="none">
                <a:solidFill>
                  <a:srgbClr val="4A00E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Кластеризация и Управляющий интерфейс</a:t>
            </a:r>
            <a:endParaRPr sz="1100" b="0" i="0" u="none" strike="noStrike" cap="none">
              <a:solidFill>
                <a:srgbClr val="4A00E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53" name="Google Shape;353;p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50" y="1573450"/>
            <a:ext cx="6965473" cy="297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4140000" cy="13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>
                <a:solidFill>
                  <a:srgbClr val="4A00EF"/>
                </a:solidFill>
              </a:rPr>
              <a:t>Каналы и векторы*, которые используются в цифровых атаках на организации</a:t>
            </a:r>
            <a:endParaRPr>
              <a:solidFill>
                <a:srgbClr val="4A00EF"/>
              </a:solidFill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360000" y="2060125"/>
            <a:ext cx="37800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Чтобы добраться до корпоративных систем с ценными данными — CRM, бухгалтерии или интернет-банка — мошенники могут найти и взломать внутреннюю сеть компании, чаще всего она хорошо защищена или вообще недоступна извне, либо взломать хотя бы одного пользователя, у которого уже есть нужные права.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" name="Google Shape;102;p3"/>
          <p:cNvSpPr/>
          <p:nvPr/>
        </p:nvSpPr>
        <p:spPr>
          <a:xfrm>
            <a:off x="4680000" y="125"/>
            <a:ext cx="4578300" cy="5143500"/>
          </a:xfrm>
          <a:prstGeom prst="rect">
            <a:avLst/>
          </a:prstGeom>
          <a:solidFill>
            <a:srgbClr val="4E01FC"/>
          </a:solidFill>
          <a:ln w="9525" cap="flat" cmpd="sng">
            <a:solidFill>
              <a:srgbClr val="4E01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825" y="532000"/>
            <a:ext cx="2450651" cy="2322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790" y="3842352"/>
            <a:ext cx="390176" cy="334690"/>
          </a:xfrm>
          <a:prstGeom prst="rect">
            <a:avLst/>
          </a:prstGeom>
          <a:noFill/>
          <a:ln w="9525" cap="flat" cmpd="sng">
            <a:solidFill>
              <a:srgbClr val="4E01F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6097" y="4373411"/>
            <a:ext cx="419562" cy="267752"/>
          </a:xfrm>
          <a:prstGeom prst="rect">
            <a:avLst/>
          </a:prstGeom>
          <a:noFill/>
          <a:ln w="9525" cap="flat" cmpd="sng">
            <a:solidFill>
              <a:srgbClr val="4E01F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266" y="3397830"/>
            <a:ext cx="323242" cy="248161"/>
          </a:xfrm>
          <a:prstGeom prst="rect">
            <a:avLst/>
          </a:prstGeom>
          <a:noFill/>
          <a:ln w="9525" cap="flat" cmpd="sng">
            <a:solidFill>
              <a:srgbClr val="4E01F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7789" y="3844478"/>
            <a:ext cx="244881" cy="344486"/>
          </a:xfrm>
          <a:prstGeom prst="rect">
            <a:avLst/>
          </a:prstGeom>
          <a:noFill/>
          <a:ln w="9525" cap="flat" cmpd="sng">
            <a:solidFill>
              <a:srgbClr val="4E01F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166" y="3329462"/>
            <a:ext cx="408134" cy="336323"/>
          </a:xfrm>
          <a:prstGeom prst="rect">
            <a:avLst/>
          </a:prstGeom>
          <a:noFill/>
          <a:ln w="9525" cap="flat" cmpd="sng">
            <a:solidFill>
              <a:srgbClr val="4E01F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367" y="4367681"/>
            <a:ext cx="347730" cy="279181"/>
          </a:xfrm>
          <a:prstGeom prst="rect">
            <a:avLst/>
          </a:prstGeom>
          <a:noFill/>
          <a:ln w="9525" cap="flat" cmpd="sng">
            <a:solidFill>
              <a:srgbClr val="4E01F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0" name="Google Shape;110;p3"/>
          <p:cNvSpPr txBox="1"/>
          <p:nvPr/>
        </p:nvSpPr>
        <p:spPr>
          <a:xfrm>
            <a:off x="5453475" y="3315663"/>
            <a:ext cx="13929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Электронная почта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5453475" y="3925100"/>
            <a:ext cx="13929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Сайты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5453475" y="4312475"/>
            <a:ext cx="11694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Социальные сети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7698400" y="3343025"/>
            <a:ext cx="11217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Мессенджеры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7698400" y="3775550"/>
            <a:ext cx="11217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Мобильные устройства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7698400" y="4325338"/>
            <a:ext cx="11217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Офис, рабочие помещения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2558750" y="4520050"/>
            <a:ext cx="17409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4A00E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</a:t>
            </a:r>
            <a:r>
              <a:rPr lang="ru" sz="1100" b="0" i="0" u="none" strike="noStrike" cap="none">
                <a:solidFill>
                  <a:srgbClr val="4A00EF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Классификация StartX</a:t>
            </a:r>
            <a:endParaRPr sz="1100" b="0" i="0" u="none" strike="noStrike" cap="none">
              <a:solidFill>
                <a:srgbClr val="4A00E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1000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Архитектура Start AWR позволяет масштабировать решение на объем свыше 100 000 сотрудников</a:t>
            </a:r>
            <a:endParaRPr/>
          </a:p>
        </p:txBody>
      </p:sp>
      <p:sp>
        <p:nvSpPr>
          <p:cNvPr id="359" name="Google Shape;359;p36"/>
          <p:cNvSpPr txBox="1"/>
          <p:nvPr/>
        </p:nvSpPr>
        <p:spPr>
          <a:xfrm>
            <a:off x="353600" y="1708013"/>
            <a:ext cx="3960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 100 000 конечных пользователей </a:t>
            </a:r>
            <a:b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инфраструктурах сервис-провайдеров.  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0" name="Google Shape;360;p36"/>
          <p:cNvSpPr txBox="1"/>
          <p:nvPr/>
        </p:nvSpPr>
        <p:spPr>
          <a:xfrm>
            <a:off x="533600" y="2246038"/>
            <a:ext cx="36063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 MSSP-провайдеров</a:t>
            </a:r>
            <a:endParaRPr sz="11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Ростелеком-Солар</a:t>
            </a:r>
            <a:endParaRPr sz="11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Ангара</a:t>
            </a:r>
            <a:endParaRPr sz="11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61" name="Google Shape;361;p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50" y="2228763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50" y="2516563"/>
            <a:ext cx="223050" cy="2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6"/>
          <p:cNvSpPr txBox="1"/>
          <p:nvPr/>
        </p:nvSpPr>
        <p:spPr>
          <a:xfrm>
            <a:off x="4537650" y="1708025"/>
            <a:ext cx="39225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100" b="1" i="0" u="none" strike="noStrike" cap="none">
                <a:solidFill>
                  <a:srgbClr val="062138"/>
                </a:solidFill>
                <a:latin typeface="Montserrat"/>
                <a:ea typeface="Montserrat"/>
                <a:cs typeface="Montserrat"/>
                <a:sym typeface="Montserrat"/>
              </a:rPr>
              <a:t>До 35 000 конечных пользователей</a:t>
            </a:r>
            <a:r>
              <a:rPr lang="ru" sz="1100" b="0" i="0" u="none" strike="noStrike" cap="none">
                <a:solidFill>
                  <a:srgbClr val="0621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в крупных территориально-распределенных инфраструктурах заказчиков с группой компаний (ДЗО), имеющих отдельную сетевую инфраструктуру: </a:t>
            </a:r>
            <a:endParaRPr sz="1100" b="0" i="0" u="none" strike="noStrike" cap="none">
              <a:solidFill>
                <a:srgbClr val="0621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4" name="Google Shape;364;p36"/>
          <p:cNvSpPr txBox="1"/>
          <p:nvPr/>
        </p:nvSpPr>
        <p:spPr>
          <a:xfrm>
            <a:off x="4717650" y="2598425"/>
            <a:ext cx="3606300" cy="12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Газпром нефть (35 000 сотрудников)</a:t>
            </a:r>
            <a:endParaRPr sz="11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Интер РАО (33 000 сотрудников)</a:t>
            </a:r>
            <a:endParaRPr sz="11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Росреестр (20 000 сотрудников)</a:t>
            </a:r>
            <a:endParaRPr sz="11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Газпромбанк (21 000 сотрудников Банка и 5000 сотрудников ДЗО на первом этапе) </a:t>
            </a:r>
            <a:endParaRPr sz="11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65" name="Google Shape;365;p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000" y="2581313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000" y="2866463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000" y="3151600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000" y="3436750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283629"/>
            <a:ext cx="1297864" cy="37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8479" y="4223780"/>
            <a:ext cx="1206744" cy="494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6" descr="Кто же натворил новый логотип «Ростелеком»? | 101internet.ru | Яндекс Дзен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075" y="4060412"/>
            <a:ext cx="1481600" cy="6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8425" y="4292175"/>
            <a:ext cx="1579755" cy="3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6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7025" y="4185901"/>
            <a:ext cx="988200" cy="4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50" y="2819563"/>
            <a:ext cx="223050" cy="22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7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10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Start AWR поставляется с набором документов для запуска процесса за 10 рабочих дней*</a:t>
            </a:r>
            <a:endParaRPr/>
          </a:p>
        </p:txBody>
      </p:sp>
      <p:pic>
        <p:nvPicPr>
          <p:cNvPr id="380" name="Google Shape;380;p3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710479"/>
            <a:ext cx="3780000" cy="3433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000" y="1710475"/>
            <a:ext cx="3960000" cy="3534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2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/>
              <a:t>Кейс: осведомленность об атаках в ПАО «Полюс» выросла на 50%</a:t>
            </a:r>
            <a:endParaRPr/>
          </a:p>
        </p:txBody>
      </p:sp>
      <p:sp>
        <p:nvSpPr>
          <p:cNvPr id="387" name="Google Shape;387;p38"/>
          <p:cNvSpPr txBox="1"/>
          <p:nvPr/>
        </p:nvSpPr>
        <p:spPr>
          <a:xfrm>
            <a:off x="360000" y="1440000"/>
            <a:ext cx="3960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Заказчик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ПАО «Полюс», крупнейший производитель золота в России с более 20 000 сотрудников, входит в топ-5 золотодобывающих компаний в мире.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8" name="Google Shape;388;p38"/>
          <p:cNvSpPr txBox="1"/>
          <p:nvPr/>
        </p:nvSpPr>
        <p:spPr>
          <a:xfrm>
            <a:off x="360000" y="2627500"/>
            <a:ext cx="3960000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Проблема</a:t>
            </a:r>
            <a:r>
              <a:rPr lang="ru" sz="1100" b="0" i="0" u="none" strike="noStrike" cap="none">
                <a:solidFill>
                  <a:schemeClr val="lt1"/>
                </a:solidFill>
                <a:highlight>
                  <a:srgbClr val="4A00E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100" b="0" i="0" u="none" strike="noStrike" cap="none">
              <a:solidFill>
                <a:schemeClr val="lt1"/>
              </a:solidFill>
              <a:highlight>
                <a:srgbClr val="4A00E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7070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Сотрудники не понимали своей роли в киберугрозах, а знания об информационной безопасности ограничивались кратким обучением при найме. Отправка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имитированных атак не давала системных результатов: работа велась вручную, а шаблоны не до конца соответствовали специфике компании.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9" name="Google Shape;389;p38"/>
          <p:cNvSpPr txBox="1"/>
          <p:nvPr/>
        </p:nvSpPr>
        <p:spPr>
          <a:xfrm>
            <a:off x="4500000" y="1440000"/>
            <a:ext cx="39600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Задача 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Построить автоматизированный процесс обучения, в рамках которого можно: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0" name="Google Shape;390;p38"/>
          <p:cNvSpPr txBox="1"/>
          <p:nvPr/>
        </p:nvSpPr>
        <p:spPr>
          <a:xfrm>
            <a:off x="4680000" y="2241000"/>
            <a:ext cx="3780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7070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Формировать и оценивать навыки безопасной работы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91" name="Google Shape;391;p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475" y="2215897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475" y="2685622"/>
            <a:ext cx="223050" cy="2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8"/>
          <p:cNvSpPr txBox="1"/>
          <p:nvPr/>
        </p:nvSpPr>
        <p:spPr>
          <a:xfrm>
            <a:off x="4680000" y="2717700"/>
            <a:ext cx="3780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</a:t>
            </a:r>
            <a:r>
              <a:rPr lang="ru" sz="1100" b="0" i="0" u="none" strike="noStrike" cap="none">
                <a:solidFill>
                  <a:srgbClr val="07070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овлекать в обеспечение безопасности сотрудников и топ-менеджмент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94" name="Google Shape;394;p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475" y="3173422"/>
            <a:ext cx="223050" cy="2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8"/>
          <p:cNvSpPr txBox="1"/>
          <p:nvPr/>
        </p:nvSpPr>
        <p:spPr>
          <a:xfrm>
            <a:off x="4680000" y="3205500"/>
            <a:ext cx="3780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2189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7070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Кастомизировать материалы в соответствии с требованиями к компании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96" name="Google Shape;396;p3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00" y="360000"/>
            <a:ext cx="2339999" cy="495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9"/>
          <p:cNvSpPr txBox="1"/>
          <p:nvPr/>
        </p:nvSpPr>
        <p:spPr>
          <a:xfrm>
            <a:off x="360000" y="1440000"/>
            <a:ext cx="37800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Решение </a:t>
            </a:r>
            <a:endParaRPr sz="11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Внедрили платформу Start AWR </a:t>
            </a:r>
            <a:r>
              <a:rPr lang="ru" sz="1100" b="0" i="0" u="none" strike="noStrike" cap="none">
                <a:solidFill>
                  <a:srgbClr val="07070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регулярного и непрерывного обучения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Кастомизировали стандартный набор курсов и атак, создали курс «Безопасность объектов </a:t>
            </a:r>
            <a:r>
              <a:rPr lang="ru" sz="1100" b="0" i="0" u="none" strike="noStrike" cap="none">
                <a:solidFill>
                  <a:schemeClr val="dk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критической информационной инфраструктуры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» </a:t>
            </a:r>
            <a:r>
              <a:rPr lang="ru" sz="1100" b="0" i="0" u="none" strike="noStrike" cap="none">
                <a:solidFill>
                  <a:srgbClr val="07070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согласно ФЗ-187.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2" name="Google Shape;402;p39"/>
          <p:cNvSpPr txBox="1"/>
          <p:nvPr/>
        </p:nvSpPr>
        <p:spPr>
          <a:xfrm>
            <a:off x="4501350" y="1440000"/>
            <a:ext cx="39588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Результат </a:t>
            </a:r>
            <a:endParaRPr sz="11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 9 месяцев обучения в Start AWR сотрудники стали: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3" name="Google Shape;403;p39"/>
          <p:cNvSpPr txBox="1"/>
          <p:nvPr/>
        </p:nvSpPr>
        <p:spPr>
          <a:xfrm>
            <a:off x="4679025" y="2304613"/>
            <a:ext cx="37371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50% чаще сообщать об атаках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4" name="Google Shape;404;p39"/>
          <p:cNvSpPr txBox="1"/>
          <p:nvPr/>
        </p:nvSpPr>
        <p:spPr>
          <a:xfrm>
            <a:off x="4679025" y="2627338"/>
            <a:ext cx="37371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47428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16% меньше переходить по фишинговым ссылкам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05" name="Google Shape;405;p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975" y="2283830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975" y="2600405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975" y="3062442"/>
            <a:ext cx="223050" cy="2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9"/>
          <p:cNvSpPr txBox="1"/>
          <p:nvPr/>
        </p:nvSpPr>
        <p:spPr>
          <a:xfrm>
            <a:off x="4679025" y="3095525"/>
            <a:ext cx="37371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16% реже вводить логины и пароли на фишинговых сайтах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9" name="Google Shape;409;p39"/>
          <p:cNvSpPr txBox="1"/>
          <p:nvPr/>
        </p:nvSpPr>
        <p:spPr>
          <a:xfrm>
            <a:off x="4501350" y="3618250"/>
            <a:ext cx="39588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873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Служба безопасности получила рейтинг защищенности и список уязвимых сотрудников для непрерывного контроля доступов и планирования обучения.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10" name="Google Shape;410;p3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00" y="360000"/>
            <a:ext cx="2339999" cy="49588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9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2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/>
              <a:t>Кейс: осведомленность об атаках в ПАО «Полюс» выросла на 50%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0"/>
          <p:cNvSpPr txBox="1"/>
          <p:nvPr/>
        </p:nvSpPr>
        <p:spPr>
          <a:xfrm>
            <a:off x="360000" y="1440007"/>
            <a:ext cx="3960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Заказчик </a:t>
            </a:r>
            <a:endParaRPr sz="11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АО «НоваВинд» — подразделение Росатома с более 1 000 сотрудников, лидер ветроэнергетического рынка страны.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7" name="Google Shape;417;p40"/>
          <p:cNvSpPr txBox="1"/>
          <p:nvPr/>
        </p:nvSpPr>
        <p:spPr>
          <a:xfrm>
            <a:off x="360000" y="2627507"/>
            <a:ext cx="3960000" cy="12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Проблема</a:t>
            </a:r>
            <a:r>
              <a:rPr lang="ru" sz="1100" b="0" i="0" u="none" strike="noStrike" cap="none">
                <a:solidFill>
                  <a:schemeClr val="lt1"/>
                </a:solidFill>
                <a:highlight>
                  <a:srgbClr val="4A00EF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100" b="0" i="0" u="none" strike="noStrike" cap="none">
              <a:solidFill>
                <a:schemeClr val="lt1"/>
              </a:solidFill>
              <a:highlight>
                <a:srgbClr val="4A00EF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Компания ранее запускала обучение по кибербезопасности в Москве и региональных филиалах, но результаты показывал только столичный офис — в регионах было сложнее организовывать и контролировать процессы.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8" name="Google Shape;418;p40"/>
          <p:cNvSpPr txBox="1"/>
          <p:nvPr/>
        </p:nvSpPr>
        <p:spPr>
          <a:xfrm>
            <a:off x="4500000" y="1440007"/>
            <a:ext cx="3960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Задача</a:t>
            </a:r>
            <a:r>
              <a:rPr lang="ru" sz="1100" b="0" i="0" u="none" strike="noStrike" cap="none">
                <a:solidFill>
                  <a:schemeClr val="lt1"/>
                </a:solidFill>
                <a:highlight>
                  <a:srgbClr val="4A00EF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100" b="0" i="0" u="none" strike="noStrike" cap="none">
              <a:solidFill>
                <a:schemeClr val="lt1"/>
              </a:solidFill>
              <a:highlight>
                <a:srgbClr val="4A00EF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Организовать полноценное управляемое обучение сотрудников во всех регионах присутствия компании, при этом: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9" name="Google Shape;419;p40"/>
          <p:cNvSpPr txBox="1"/>
          <p:nvPr/>
        </p:nvSpPr>
        <p:spPr>
          <a:xfrm>
            <a:off x="4723050" y="2438804"/>
            <a:ext cx="37371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47428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Снизить нагрузку на сотрудников информационной безопасности;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20" name="Google Shape;420;p40"/>
          <p:cNvSpPr txBox="1"/>
          <p:nvPr/>
        </p:nvSpPr>
        <p:spPr>
          <a:xfrm>
            <a:off x="4723050" y="2972229"/>
            <a:ext cx="37371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47428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Настраивать имитированные атаки с учетом сложных правил и триггеров.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21" name="Google Shape;421;p4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857" y="2418021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857" y="2945296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3625" y="359999"/>
            <a:ext cx="2036372" cy="77955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0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2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/>
              <a:t>Кейс: на 80% меньше опасных действий сотрудников «НоваВинд»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1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2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/>
              <a:t>Кейс: на 80% меньше опасных действий сотрудников «НоваВинд»</a:t>
            </a:r>
            <a:endParaRPr/>
          </a:p>
        </p:txBody>
      </p:sp>
      <p:sp>
        <p:nvSpPr>
          <p:cNvPr id="430" name="Google Shape;430;p41"/>
          <p:cNvSpPr txBox="1"/>
          <p:nvPr/>
        </p:nvSpPr>
        <p:spPr>
          <a:xfrm>
            <a:off x="360000" y="1440000"/>
            <a:ext cx="3780000" cy="19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Решение </a:t>
            </a:r>
            <a:endParaRPr sz="11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Внедрили платформу Start AWR </a:t>
            </a:r>
            <a:r>
              <a:rPr lang="ru" sz="1100" b="0" i="0" u="none" strike="noStrike" cap="none">
                <a:solidFill>
                  <a:srgbClr val="07070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регулярного и непрерывного обучения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786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Учли особенности энергетической отрасли при создании шаблонов и имитированных атак — сотрудники получают привычные письма от клиентов, оповещения от тендерных площадок, информацию об обучении по охране труда, новости о мероприятиях для персонала.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1" name="Google Shape;431;p41"/>
          <p:cNvSpPr txBox="1"/>
          <p:nvPr/>
        </p:nvSpPr>
        <p:spPr>
          <a:xfrm>
            <a:off x="4500000" y="1440000"/>
            <a:ext cx="3960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Результат 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2" name="Google Shape;432;p41"/>
          <p:cNvSpPr txBox="1"/>
          <p:nvPr/>
        </p:nvSpPr>
        <p:spPr>
          <a:xfrm>
            <a:off x="4680000" y="1726242"/>
            <a:ext cx="3780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95% сотрудников сообщают отделу ИБ о возможных атаках; 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3" name="Google Shape;433;p41"/>
          <p:cNvSpPr txBox="1"/>
          <p:nvPr/>
        </p:nvSpPr>
        <p:spPr>
          <a:xfrm>
            <a:off x="4680000" y="2198517"/>
            <a:ext cx="37800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80% сократились опасные действия сотрудников, в том числе переходы по подозрительным ссылкам, компрометация аккаунтов и использование незнакомых USB-устройств;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34" name="Google Shape;434;p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594" y="1699310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594" y="2171585"/>
            <a:ext cx="223050" cy="2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1"/>
          <p:cNvSpPr txBox="1"/>
          <p:nvPr/>
        </p:nvSpPr>
        <p:spPr>
          <a:xfrm>
            <a:off x="4680000" y="3282117"/>
            <a:ext cx="3780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50% сократилось количество событий и переходов по ссылкам в SIEM;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37" name="Google Shape;437;p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594" y="3255185"/>
            <a:ext cx="223050" cy="2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1"/>
          <p:cNvSpPr txBox="1"/>
          <p:nvPr/>
        </p:nvSpPr>
        <p:spPr>
          <a:xfrm>
            <a:off x="4500000" y="3781317"/>
            <a:ext cx="3960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86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Трудозатраты службы ИБ на автоматизацию обучения снизились до 0,2 FTE.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39" name="Google Shape;439;p4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3625" y="359999"/>
            <a:ext cx="2036372" cy="77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3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Квалифицированная техническая поддержка на всех этапах работы с платформой</a:t>
            </a:r>
            <a:endParaRPr/>
          </a:p>
        </p:txBody>
      </p:sp>
      <p:pic>
        <p:nvPicPr>
          <p:cNvPr id="445" name="Google Shape;445;p4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225" y="1440005"/>
            <a:ext cx="5010763" cy="2791497"/>
          </a:xfrm>
          <a:prstGeom prst="rect">
            <a:avLst/>
          </a:prstGeom>
          <a:noFill/>
          <a:ln>
            <a:noFill/>
          </a:ln>
          <a:effectLst>
            <a:outerShdw blurRad="381000" dist="38100" dir="2700000" algn="ctr" rotWithShape="0">
              <a:srgbClr val="000000">
                <a:alpha val="9019"/>
              </a:srgbClr>
            </a:outerShdw>
          </a:effectLst>
        </p:spPr>
      </p:pic>
      <p:pic>
        <p:nvPicPr>
          <p:cNvPr id="446" name="Google Shape;446;p4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6025" y="4053925"/>
            <a:ext cx="818977" cy="81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48" y="4053925"/>
            <a:ext cx="818977" cy="81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3"/>
          <p:cNvSpPr txBox="1"/>
          <p:nvPr/>
        </p:nvSpPr>
        <p:spPr>
          <a:xfrm>
            <a:off x="360000" y="1440000"/>
            <a:ext cx="3780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Каналы связи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9" name="Google Shape;449;p43"/>
          <p:cNvSpPr txBox="1"/>
          <p:nvPr/>
        </p:nvSpPr>
        <p:spPr>
          <a:xfrm>
            <a:off x="540000" y="1746000"/>
            <a:ext cx="28338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Портал техподдержки 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Электронная почта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Выделенный чат в Телеграме с экспертами вендора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50" name="Google Shape;450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50" y="1746000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50" y="1969050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50" y="2192100"/>
            <a:ext cx="223050" cy="2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3"/>
          <p:cNvSpPr txBox="1"/>
          <p:nvPr/>
        </p:nvSpPr>
        <p:spPr>
          <a:xfrm>
            <a:off x="360000" y="2823050"/>
            <a:ext cx="37800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Сроки ответов на запросы зависят </a:t>
            </a:r>
            <a:b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 критичности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4" name="Google Shape;454;p43"/>
          <p:cNvSpPr txBox="1"/>
          <p:nvPr/>
        </p:nvSpPr>
        <p:spPr>
          <a:xfrm>
            <a:off x="540000" y="3322850"/>
            <a:ext cx="26577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Высокая — в течение одного часа 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Средняя —  до 2 рабочих часов 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Низкая —  до 4 рабочих часов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55" name="Google Shape;455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50" y="3285725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50" y="3527338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50" y="3768950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3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825" y="1508950"/>
            <a:ext cx="961725" cy="20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a71e5551b0_0_84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170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Продукты Start X уже используют</a:t>
            </a:r>
            <a:endParaRPr/>
          </a:p>
        </p:txBody>
      </p:sp>
      <p:pic>
        <p:nvPicPr>
          <p:cNvPr id="464" name="Google Shape;464;g2a71e5551b0_0_84" descr="Корпоративная айдентика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228" y="2841101"/>
            <a:ext cx="2357684" cy="39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2a71e5551b0_0_84" descr="X5 Retail Group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0143" y="1460512"/>
            <a:ext cx="1815853" cy="55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2a71e5551b0_0_84" descr="Кто же натворил новый логотип «Ростелеком»? | 101internet.ru | Яндекс Дзен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000" y="1303200"/>
            <a:ext cx="1942320" cy="86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g2a71e5551b0_0_8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022" y="1488043"/>
            <a:ext cx="1393626" cy="49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a71e5551b0_0_84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875" y="2815335"/>
            <a:ext cx="1937920" cy="446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a71e5551b0_0_84" descr="SWIFT-код JSBSRU2PXXX - ПАО &quot;БАНК &quot;САНКТ-ПЕТЕРБУРГ&quot; - Banklab.ru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876" y="3802663"/>
            <a:ext cx="1937919" cy="123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a71e5551b0_0_84"/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220" y="4163777"/>
            <a:ext cx="2357700" cy="514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a71e5551b0_0_84"/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49" y="4164251"/>
            <a:ext cx="1393623" cy="51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a71e5551b0_0_84"/>
          <p:cNvPicPr preferRelativeResize="0"/>
          <p:nvPr/>
        </p:nvPicPr>
        <p:blipFill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558112"/>
            <a:ext cx="1541975" cy="770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6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Цели пилотного проекта </a:t>
            </a:r>
            <a:endParaRPr/>
          </a:p>
        </p:txBody>
      </p:sp>
      <p:sp>
        <p:nvSpPr>
          <p:cNvPr id="478" name="Google Shape;478;p46"/>
          <p:cNvSpPr txBox="1"/>
          <p:nvPr/>
        </p:nvSpPr>
        <p:spPr>
          <a:xfrm>
            <a:off x="360000" y="1440000"/>
            <a:ext cx="3780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Пример целей пилота: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79" name="Google Shape;479;p46"/>
          <p:cNvSpPr txBox="1"/>
          <p:nvPr/>
        </p:nvSpPr>
        <p:spPr>
          <a:xfrm>
            <a:off x="540000" y="1837700"/>
            <a:ext cx="3600000" cy="24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Проверить работников на совершение опасных действий в атаках с фишинговыми страницами, чтобы понимать количество сотрудников, вводящих данные на внешних системах.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Проверить шаблоны имитированных фишинговых атак на соответствие пожеланиям компании. Шаблоны уже загружены в аккаунт.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Проверить курсы для понимания их состава и покрываемых тем в области ИБ.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Направить один курс на всех коллег, добавленных в систему.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80" name="Google Shape;480;p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75" y="1808250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75" y="2688600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75" y="3362013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75" y="3861675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150" y="785656"/>
            <a:ext cx="4935176" cy="478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6"/>
          <p:cNvSpPr txBox="1"/>
          <p:nvPr/>
        </p:nvSpPr>
        <p:spPr>
          <a:xfrm>
            <a:off x="8001000" y="353400"/>
            <a:ext cx="838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2400" b="1" i="0" u="none" strike="noStrike" cap="none">
                <a:solidFill>
                  <a:srgbClr val="81819B"/>
                </a:solidFill>
                <a:latin typeface="Montserrat"/>
                <a:ea typeface="Montserrat"/>
                <a:cs typeface="Montserrat"/>
                <a:sym typeface="Montserrat"/>
              </a:rPr>
              <a:t>1/2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7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06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Цели пилотного проекта </a:t>
            </a:r>
            <a:endParaRPr/>
          </a:p>
        </p:txBody>
      </p:sp>
      <p:sp>
        <p:nvSpPr>
          <p:cNvPr id="491" name="Google Shape;491;p47"/>
          <p:cNvSpPr txBox="1"/>
          <p:nvPr/>
        </p:nvSpPr>
        <p:spPr>
          <a:xfrm>
            <a:off x="360000" y="1440000"/>
            <a:ext cx="3780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Пример целей пилота: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2" name="Google Shape;492;p47"/>
          <p:cNvSpPr txBox="1"/>
          <p:nvPr/>
        </p:nvSpPr>
        <p:spPr>
          <a:xfrm>
            <a:off x="540000" y="1837700"/>
            <a:ext cx="3687600" cy="23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Получить наглядные результаты по обучению и навыкам — диаграммы базового дашборда и отчеты в системе.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Распределить сотрудников по группам риска, чтобы вести процессы обучения </a:t>
            </a:r>
            <a:b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тренировки навыков более тщательно для сотрудников группы высокого риска.</a:t>
            </a:r>
            <a:b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Интегрировать профиль LDAP для проверки загрузки сотрудников в систему.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Проверить стабильность работы системы.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93" name="Google Shape;493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75" y="1811525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75" y="2500913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75" y="3458838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75" y="3949250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150" y="785656"/>
            <a:ext cx="4935176" cy="478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7"/>
          <p:cNvSpPr txBox="1"/>
          <p:nvPr/>
        </p:nvSpPr>
        <p:spPr>
          <a:xfrm>
            <a:off x="8001000" y="353400"/>
            <a:ext cx="838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2400" b="1" i="0" u="none" strike="noStrike" cap="none">
                <a:solidFill>
                  <a:srgbClr val="81819B"/>
                </a:solidFill>
                <a:latin typeface="Montserrat"/>
                <a:ea typeface="Montserrat"/>
                <a:cs typeface="Montserrat"/>
                <a:sym typeface="Montserrat"/>
              </a:rPr>
              <a:t>2/2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Start AWR — решение для защиты организаций от цифровых атак через сотрудников</a:t>
            </a:r>
            <a:endParaRPr/>
          </a:p>
        </p:txBody>
      </p:sp>
      <p:sp>
        <p:nvSpPr>
          <p:cNvPr id="122" name="Google Shape;122;p4"/>
          <p:cNvSpPr txBox="1"/>
          <p:nvPr/>
        </p:nvSpPr>
        <p:spPr>
          <a:xfrm>
            <a:off x="360000" y="1440000"/>
            <a:ext cx="3780000" cy="17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Платформа </a:t>
            </a: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Start AWR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(ранее Антифишинг для сотрудников) содержит электронные курсы и тесты, а также сценарии и шаблоны имитированных атак.</a:t>
            </a:r>
            <a:b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Компания участвует в информационном обмене с Центром мониторинга и реагирования на компьютерные атаки в кредитно-финансовой сфере («ФинЦЕРТ») Банка России.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3" name="Google Shape;123;p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835" y="1301725"/>
            <a:ext cx="4651049" cy="359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8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6739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" sz="3200"/>
              <a:t>Пилотный проект Start AWR за 30 дней</a:t>
            </a:r>
            <a:endParaRPr sz="3200">
              <a:solidFill>
                <a:srgbClr val="4A00EF"/>
              </a:solidFill>
            </a:endParaRPr>
          </a:p>
        </p:txBody>
      </p:sp>
      <p:sp>
        <p:nvSpPr>
          <p:cNvPr id="504" name="Google Shape;504;p48"/>
          <p:cNvSpPr txBox="1"/>
          <p:nvPr/>
        </p:nvSpPr>
        <p:spPr>
          <a:xfrm>
            <a:off x="360000" y="1440000"/>
            <a:ext cx="8285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Поможем сформировать навыки противодействия всем видам цифровых атак на людей</a:t>
            </a:r>
            <a:endParaRPr sz="1600" b="0" i="0" u="none" strike="noStrike" cap="none">
              <a:solidFill>
                <a:srgbClr val="4E01F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5" name="Google Shape;505;p48"/>
          <p:cNvSpPr txBox="1"/>
          <p:nvPr/>
        </p:nvSpPr>
        <p:spPr>
          <a:xfrm>
            <a:off x="6800100" y="4433700"/>
            <a:ext cx="2019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rgbClr val="4E01F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sales@startx.team</a:t>
            </a:r>
            <a:endParaRPr sz="1600" b="0" i="0" u="none" strike="noStrike" cap="none">
              <a:solidFill>
                <a:srgbClr val="4E01F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6" name="Google Shape;506;p48"/>
          <p:cNvSpPr txBox="1"/>
          <p:nvPr/>
        </p:nvSpPr>
        <p:spPr>
          <a:xfrm>
            <a:off x="588600" y="2266075"/>
            <a:ext cx="61062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 недели</a:t>
            </a:r>
            <a:endParaRPr sz="16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облаке вендора (SaaS)</a:t>
            </a:r>
            <a:endParaRPr sz="16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07" name="Google Shape;507;p4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50" y="2293425"/>
            <a:ext cx="223050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50" y="2674425"/>
            <a:ext cx="223050" cy="2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8"/>
          <p:cNvSpPr txBox="1"/>
          <p:nvPr/>
        </p:nvSpPr>
        <p:spPr>
          <a:xfrm>
            <a:off x="4500000" y="4433700"/>
            <a:ext cx="2019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rgbClr val="4E01F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+7 499 677 19 07</a:t>
            </a:r>
            <a:endParaRPr sz="1600" b="0" i="0" u="none" strike="noStrike" cap="none">
              <a:solidFill>
                <a:srgbClr val="4E01F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Помогает создать автоматизированный процесс повышения осведомленности для снижения рисков безопасности</a:t>
            </a:r>
            <a:endParaRPr/>
          </a:p>
        </p:txBody>
      </p:sp>
      <p:sp>
        <p:nvSpPr>
          <p:cNvPr id="129" name="Google Shape;129;p6"/>
          <p:cNvSpPr txBox="1"/>
          <p:nvPr/>
        </p:nvSpPr>
        <p:spPr>
          <a:xfrm>
            <a:off x="651900" y="1744175"/>
            <a:ext cx="3488100" cy="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621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Традиционное повышение осведомленности: дистанционное обучение и прохождение обязательных тестов.</a:t>
            </a:r>
            <a:endParaRPr sz="1100" b="0" i="0" u="none" strike="noStrike" cap="none">
              <a:solidFill>
                <a:srgbClr val="0621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97" y="1785638"/>
            <a:ext cx="12852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97" y="3570500"/>
            <a:ext cx="194559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97" y="2593063"/>
            <a:ext cx="159398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651900" y="2539100"/>
            <a:ext cx="34881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621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Непрерывное управление навыками сотрудников через имитированные атаки. Вы заранее знаете, как поведут себя сотрудники в случае реального инцидента.</a:t>
            </a:r>
            <a:endParaRPr sz="1100" b="0" i="0" u="none" strike="noStrike" cap="none">
              <a:solidFill>
                <a:srgbClr val="0621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651900" y="3529025"/>
            <a:ext cx="3488100" cy="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621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Формирования рейтинга безопасности сотрудника, отдела и всей компании на основе реальных навыков.</a:t>
            </a:r>
            <a:endParaRPr sz="1100" b="0" i="0" u="none" strike="noStrike" cap="none">
              <a:solidFill>
                <a:srgbClr val="0621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2501325" y="1966625"/>
            <a:ext cx="575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6" name="Google Shape;136;p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075" y="1301809"/>
            <a:ext cx="4653227" cy="469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10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Непрерывно оценивает защищенность и уровень риска для каждого сотрудника </a:t>
            </a:r>
            <a:endParaRPr/>
          </a:p>
        </p:txBody>
      </p:sp>
      <p:sp>
        <p:nvSpPr>
          <p:cNvPr id="142" name="Google Shape;142;p8"/>
          <p:cNvSpPr txBox="1"/>
          <p:nvPr/>
        </p:nvSpPr>
        <p:spPr>
          <a:xfrm>
            <a:off x="6480000" y="1668975"/>
            <a:ext cx="19800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621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 также показывает распределение всех сотрудников по уровням риска.</a:t>
            </a:r>
            <a:endParaRPr sz="1100" b="0" i="0" u="none" strike="noStrike" cap="none">
              <a:solidFill>
                <a:srgbClr val="0621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43" name="Google Shape;143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50" y="1248600"/>
            <a:ext cx="6298551" cy="6598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Start AWR обучает сотрудников главным вопросам практической безопасности</a:t>
            </a:r>
            <a:endParaRPr/>
          </a:p>
        </p:txBody>
      </p:sp>
      <p:sp>
        <p:nvSpPr>
          <p:cNvPr id="149" name="Google Shape;149;p12"/>
          <p:cNvSpPr txBox="1"/>
          <p:nvPr/>
        </p:nvSpPr>
        <p:spPr>
          <a:xfrm>
            <a:off x="360000" y="1440000"/>
            <a:ext cx="29643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Через интерактивные курсы по всем важным темам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ru" sz="11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Команда безопасности отправляет всех сотрудников на регулярное обучение и контролирует знания людей по всем главным вопросам от которых зависит безопасность компании.</a:t>
            </a:r>
            <a:endParaRPr sz="11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" name="Google Shape;150;p12"/>
          <p:cNvSpPr txBox="1"/>
          <p:nvPr/>
        </p:nvSpPr>
        <p:spPr>
          <a:xfrm>
            <a:off x="-508450" y="4680000"/>
            <a:ext cx="41721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1" name="Google Shape;151;p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126" y="1306125"/>
            <a:ext cx="5836575" cy="359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6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И другие форматы обучения — например, визуальные тренажеры</a:t>
            </a:r>
            <a:endParaRPr/>
          </a:p>
        </p:txBody>
      </p:sp>
      <p:pic>
        <p:nvPicPr>
          <p:cNvPr id="157" name="Google Shape;157;p1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75" y="1314200"/>
            <a:ext cx="6413824" cy="50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779250"/>
            <a:ext cx="6105576" cy="371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100" y="1621575"/>
            <a:ext cx="6092477" cy="15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3"/>
          <p:cNvSpPr/>
          <p:nvPr/>
        </p:nvSpPr>
        <p:spPr>
          <a:xfrm>
            <a:off x="369850" y="5493475"/>
            <a:ext cx="6092400" cy="665100"/>
          </a:xfrm>
          <a:prstGeom prst="rect">
            <a:avLst/>
          </a:prstGeom>
          <a:solidFill>
            <a:srgbClr val="E0E0E0"/>
          </a:solidFill>
          <a:ln w="9525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6120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/>
              <a:t>И другие форматы обучения — например, визуальные тренажеры</a:t>
            </a:r>
            <a:endParaRPr/>
          </a:p>
        </p:txBody>
      </p:sp>
      <p:pic>
        <p:nvPicPr>
          <p:cNvPr id="166" name="Google Shape;166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87" y="1311800"/>
            <a:ext cx="6413824" cy="50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112" y="1619175"/>
            <a:ext cx="6092477" cy="15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4"/>
          <p:cNvSpPr/>
          <p:nvPr/>
        </p:nvSpPr>
        <p:spPr>
          <a:xfrm>
            <a:off x="373750" y="5481075"/>
            <a:ext cx="6092400" cy="665100"/>
          </a:xfrm>
          <a:prstGeom prst="rect">
            <a:avLst/>
          </a:prstGeom>
          <a:solidFill>
            <a:srgbClr val="E0E0E0"/>
          </a:solidFill>
          <a:ln w="9525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1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776850"/>
            <a:ext cx="6106250" cy="3714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1923</Words>
  <Application>Microsoft Macintosh PowerPoint</Application>
  <PresentationFormat>Экран (16:9)</PresentationFormat>
  <Paragraphs>170</Paragraphs>
  <Slides>40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Montserrat SemiBold</vt:lpstr>
      <vt:lpstr>Montserrat</vt:lpstr>
      <vt:lpstr>Montserrat ExtraBold</vt:lpstr>
      <vt:lpstr>Montserrat Medium</vt:lpstr>
      <vt:lpstr>Simple Light</vt:lpstr>
      <vt:lpstr>Поможем защитить компанию от цифровых атак на людей</vt:lpstr>
      <vt:lpstr>Человек — причина 82%* инцидентов информационной безопасности в 2022 году</vt:lpstr>
      <vt:lpstr>Каналы и векторы*, которые используются в цифровых атаках на организации</vt:lpstr>
      <vt:lpstr>Start AWR — решение для защиты организаций от цифровых атак через сотрудников</vt:lpstr>
      <vt:lpstr>Помогает создать автоматизированный процесс повышения осведомленности для снижения рисков безопасности</vt:lpstr>
      <vt:lpstr>Непрерывно оценивает защищенность и уровень риска для каждого сотрудника </vt:lpstr>
      <vt:lpstr>Start AWR обучает сотрудников главным вопросам практической безопасности</vt:lpstr>
      <vt:lpstr>И другие форматы обучения — например, визуальные тренажеры</vt:lpstr>
      <vt:lpstr>И другие форматы обучения — например, визуальные тренажеры</vt:lpstr>
      <vt:lpstr>Дополнительные обучающие форматы</vt:lpstr>
      <vt:lpstr>Start AWR формирует практические навыки безопасной работы в цифровой среде</vt:lpstr>
      <vt:lpstr>Start AWR формирует практические навыки безопасной работы в цифровой среде</vt:lpstr>
      <vt:lpstr>Через имитацию атак по электронной почте с фишинговыми сайтами, QR-кодами и всеми типами вложений</vt:lpstr>
      <vt:lpstr>Через беспроводные поддельные точки доступа (Wi-Fi)</vt:lpstr>
      <vt:lpstr>Отчеты по атакам через беспроводные поддельные точки доступа (Wi-Fi)</vt:lpstr>
      <vt:lpstr>Через USB HID–атаки</vt:lpstr>
      <vt:lpstr>Start AWR помогает сотрудникам быстро сообщать об атаках и защищать организацию</vt:lpstr>
      <vt:lpstr>Обратная связь от сотрудников работает в интеграции с процессами SOC</vt:lpstr>
      <vt:lpstr>Как Start AWR повышает защищенность компании</vt:lpstr>
      <vt:lpstr>Улучшается динамика вовлеченности сотрудников в обеспечение безопасности</vt:lpstr>
      <vt:lpstr>Выполняются требования регуляторов, стандартов и лучших практик по осведомленности сотрудников</vt:lpstr>
      <vt:lpstr>Легко оценить эффективность процесса и отчитаться перед проверяющими</vt:lpstr>
      <vt:lpstr>Интеграции Start AWR со средствами защиты и ИТ-системами повышают защищенность компании</vt:lpstr>
      <vt:lpstr>Единый процесс корпоративного обучения через интеграцию с СДО WebTutor</vt:lpstr>
      <vt:lpstr>Start AWR как источник данных для SIEM и других систем</vt:lpstr>
      <vt:lpstr>Сотрудники с высоким уровнем защищенности в Start AWR получают доступы к системам через IDM/IAM</vt:lpstr>
      <vt:lpstr>Кейс: интеграция с IDM-системой многофункционального центра обслуживания</vt:lpstr>
      <vt:lpstr>Кейс: интеграция с IDM-системой многофункционального центра обслуживания</vt:lpstr>
      <vt:lpstr>Start AWR позволяет создать единый процесс во всех компаниях группы или дочерних организациях</vt:lpstr>
      <vt:lpstr>Архитектура Start AWR позволяет масштабировать решение на объем свыше 100 000 сотрудников</vt:lpstr>
      <vt:lpstr>Start AWR поставляется с набором документов для запуска процесса за 10 рабочих дней*</vt:lpstr>
      <vt:lpstr>Кейс: осведомленность об атаках в ПАО «Полюс» выросла на 50%</vt:lpstr>
      <vt:lpstr>Кейс: осведомленность об атаках в ПАО «Полюс» выросла на 50%</vt:lpstr>
      <vt:lpstr>Кейс: на 80% меньше опасных действий сотрудников «НоваВинд»</vt:lpstr>
      <vt:lpstr>Кейс: на 80% меньше опасных действий сотрудников «НоваВинд»</vt:lpstr>
      <vt:lpstr>Квалифицированная техническая поддержка на всех этапах работы с платформой</vt:lpstr>
      <vt:lpstr>Продукты Start X уже используют</vt:lpstr>
      <vt:lpstr>Цели пилотного проекта </vt:lpstr>
      <vt:lpstr>Цели пилотного проекта </vt:lpstr>
      <vt:lpstr>Пилотный проект Start AWR за 30 дней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Поможем защитить компанию от цифровых атак на людей</dc:title>
  <cp:lastModifiedBy>Alena Samarina</cp:lastModifiedBy>
  <cp:revision>1</cp:revision>
  <dcterms:modified xsi:type="dcterms:W3CDTF">2023-12-15T12:26:29Z</dcterms:modified>
</cp:coreProperties>
</file>