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  <p:embeddedFont>
      <p:font typeface="Montserrat ExtraBold"/>
      <p:bold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6" roundtripDataSignature="AMtx7mgxlxgC5Sg5WjDUyoBlYz+S9LGA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ExtraBold-bold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ExtraBold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743119d1b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g2a743119d1b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startx.team/?utm_source=referral&amp;utm_medium=presentation&amp;utm_campaign=start_edu_business_proposal" TargetMode="Externa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tartx.team/?utm_source=referral&amp;utm_medium=presentation&amp;utm_campaign=start_edu_business_proposal" TargetMode="Externa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фиолетовый Start REQ Скриншот">
  <p:cSld name="black_1_1_1_1_1_1_1_1_1">
    <p:bg>
      <p:bgPr>
        <a:solidFill>
          <a:srgbClr val="4A00E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1" name="Google Shape;1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4410000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REQ">
  <p:cSld name="black_1_1_1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2" name="Google Shape;4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873075" y="3733075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фиолетовый Start EDU 1">
  <p:cSld name="black_1_1_1_3">
    <p:bg>
      <p:bgPr>
        <a:solidFill>
          <a:srgbClr val="4A00EF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5" name="Google Shape;4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7867976" y="3729872"/>
            <a:ext cx="1634400" cy="26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фиолетовый Start X ">
  <p:cSld name="black_1_1_1_2_2">
    <p:bg>
      <p:bgPr>
        <a:solidFill>
          <a:srgbClr val="4A00E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8" name="Google Shape;4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7940564" y="3800581"/>
            <a:ext cx="1488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AWR  1">
  <p:cSld name="black_1_1_1_2_1_2">
    <p:bg>
      <p:bgPr>
        <a:solidFill>
          <a:srgbClr val="4A00EF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9pPr>
          </a:lstStyle>
          <a:p/>
        </p:txBody>
      </p:sp>
      <p:pic>
        <p:nvPicPr>
          <p:cNvPr id="51" name="Google Shape;5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7846075" y="3706075"/>
            <a:ext cx="1677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фиолетовый Start CTF 1">
  <p:cSld name="black_1_1_1_2_1_1_2">
    <p:bg>
      <p:bgPr>
        <a:solidFill>
          <a:srgbClr val="4A00E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4" name="Google Shape;5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7873075" y="3733075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фиолетовый Start REQ 1">
  <p:cSld name="black_1_1_1_2_1_1_1_1">
    <p:bg>
      <p:bgPr>
        <a:solidFill>
          <a:srgbClr val="4A00E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7" name="Google Shape;5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7873075" y="3733075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фиолетовый Start EDU 1 Скриншот">
  <p:cSld name="black_1_1_1_1_1">
    <p:bg>
      <p:bgPr>
        <a:solidFill>
          <a:srgbClr val="4A00E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0" name="Google Shape;6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88" y="4410375"/>
            <a:ext cx="1634400" cy="26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фиолетовый Start X Скриншот">
  <p:cSld name="black_1_1_1_1_1_1">
    <p:bg>
      <p:bgPr>
        <a:solidFill>
          <a:srgbClr val="4A00E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3" name="Google Shape;6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988" y="4410000"/>
            <a:ext cx="1496572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фиолетовый Start AWR Скриншот">
  <p:cSld name="black_1_1_1_1_1_1_1">
    <p:bg>
      <p:bgPr>
        <a:solidFill>
          <a:srgbClr val="4A00E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6" name="Google Shape;6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4409988"/>
            <a:ext cx="167917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EDU Скриншот">
  <p:cSld name="black_1_1_1_1_1_2">
    <p:bg>
      <p:bgPr>
        <a:solidFill>
          <a:srgbClr val="E8E8E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9" name="Google Shape;6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88" y="4410375"/>
            <a:ext cx="1634400" cy="26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X">
  <p:cSld name="black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7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" name="Google Shape;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940564" y="3800581"/>
            <a:ext cx="1488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X Скриншот">
  <p:cSld name="black_1_1_1_1_1_1_2">
    <p:bg>
      <p:bgPr>
        <a:solidFill>
          <a:srgbClr val="E8E8E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2" name="Google Shape;7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988" y="4410000"/>
            <a:ext cx="1496572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AWR Скриншот">
  <p:cSld name="black_1_1_1_1_1_1_1_2">
    <p:bg>
      <p:bgPr>
        <a:solidFill>
          <a:srgbClr val="E8E8E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5" name="Google Shape;7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4409988"/>
            <a:ext cx="167917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REQ Скриншот ">
  <p:cSld name="black_1_1_1_1_1_1_1_1_1_1">
    <p:bg>
      <p:bgPr>
        <a:solidFill>
          <a:srgbClr val="E8E8E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8" name="Google Shape;7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4410000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AWR">
  <p:cSld name="blac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"/>
          <p:cNvSpPr txBox="1"/>
          <p:nvPr>
            <p:ph type="title"/>
          </p:nvPr>
        </p:nvSpPr>
        <p:spPr>
          <a:xfrm>
            <a:off x="372500" y="331000"/>
            <a:ext cx="83919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Font typeface="Montserrat"/>
              <a:buNone/>
              <a:defRPr b="1" i="0" sz="2400">
                <a:solidFill>
                  <a:srgbClr val="4A00E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1" name="Google Shape;8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595054" y="3569086"/>
            <a:ext cx="2061400" cy="2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049">
          <p15:clr>
            <a:srgbClr val="FBAE40"/>
          </p15:clr>
        </p15:guide>
        <p15:guide id="2" orient="horz" pos="209">
          <p15:clr>
            <a:srgbClr val="FBAE40"/>
          </p15:clr>
        </p15:guide>
        <p15:guide id="3" pos="481">
          <p15:clr>
            <a:srgbClr val="FBAE40"/>
          </p15:clr>
        </p15:guide>
        <p15:guide id="4" pos="5516">
          <p15:clr>
            <a:srgbClr val="FBAE40"/>
          </p15:clr>
        </p15:guide>
        <p15:guide id="5" orient="horz" pos="1025">
          <p15:clr>
            <a:srgbClr val="FBAE40"/>
          </p15:clr>
        </p15:guide>
        <p15:guide id="6" orient="horz" pos="73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A00E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a743119d1b_0_107"/>
          <p:cNvSpPr txBox="1"/>
          <p:nvPr>
            <p:ph type="ctrTitle"/>
          </p:nvPr>
        </p:nvSpPr>
        <p:spPr>
          <a:xfrm>
            <a:off x="360000" y="360000"/>
            <a:ext cx="6117000" cy="1066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 ExtraBold"/>
              <a:buNone/>
              <a:defRPr sz="3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8" name="Google Shape;88;g2a743119d1b_0_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9" name="Google Shape;89;g2a743119d1b_0_107"/>
          <p:cNvSpPr txBox="1"/>
          <p:nvPr/>
        </p:nvSpPr>
        <p:spPr>
          <a:xfrm rot="-5400000">
            <a:off x="8303700" y="548100"/>
            <a:ext cx="6684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2023</a:t>
            </a: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" name="Google Shape;90;g2a743119d1b_0_107"/>
          <p:cNvSpPr txBox="1"/>
          <p:nvPr/>
        </p:nvSpPr>
        <p:spPr>
          <a:xfrm rot="-5400000">
            <a:off x="7931550" y="2168259"/>
            <a:ext cx="1412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ru" sz="1200" u="sng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startx.team</a:t>
            </a:r>
            <a:endParaRPr sz="1200" u="sng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Изображение выглядит как снег, человек, на открытом воздухе, кататься на лыжах&#10;&#10;Автоматически созданное описание" id="91" name="Google Shape;91;g2a743119d1b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9426" y="151925"/>
            <a:ext cx="6563676" cy="524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a743119d1b_0_107"/>
          <p:cNvPicPr preferRelativeResize="0"/>
          <p:nvPr/>
        </p:nvPicPr>
        <p:blipFill rotWithShape="1">
          <a:blip r:embed="rId4">
            <a:alphaModFix/>
          </a:blip>
          <a:srcRect b="5673" l="0" r="0" t="5682"/>
          <a:stretch/>
        </p:blipFill>
        <p:spPr>
          <a:xfrm>
            <a:off x="360001" y="4381202"/>
            <a:ext cx="1857600" cy="2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5556">
          <p15:clr>
            <a:srgbClr val="E46962"/>
          </p15:clr>
        </p15:guide>
        <p15:guide id="3" orient="horz" pos="227">
          <p15:clr>
            <a:srgbClr val="E46962"/>
          </p15:clr>
        </p15:guide>
        <p15:guide id="4" orient="horz" pos="907">
          <p15:clr>
            <a:srgbClr val="E46962"/>
          </p15:clr>
        </p15:guide>
        <p15:guide id="5" orient="horz" pos="2948">
          <p15:clr>
            <a:srgbClr val="E46962"/>
          </p15:clr>
        </p15:guide>
        <p15:guide id="6" pos="4082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EDU">
  <p:cSld name="black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743119d1b_0_114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5" name="Google Shape;95;g2a743119d1b_0_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67976" y="3729872"/>
            <a:ext cx="1634400" cy="26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X">
  <p:cSld name="black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743119d1b_0_117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8" name="Google Shape;98;g2a743119d1b_0_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940564" y="3800581"/>
            <a:ext cx="1488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X 1">
  <p:cSld name="black_1_1_1_2_3"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743119d1b_0_120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01" name="Google Shape;101;g2a743119d1b_0_1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940564" y="3800581"/>
            <a:ext cx="1488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AWR ">
  <p:cSld name="black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743119d1b_0_123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04" name="Google Shape;104;g2a743119d1b_0_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46075" y="3706075"/>
            <a:ext cx="1677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CTF">
  <p:cSld name="black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743119d1b_0_126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07" name="Google Shape;107;g2a743119d1b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73075" y="3733075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X 1">
  <p:cSld name="black_1_1_1_2_3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7" name="Google Shape;1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7940564" y="3800581"/>
            <a:ext cx="1488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REQ">
  <p:cSld name="black_1_1_1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743119d1b_0_129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0" name="Google Shape;110;g2a743119d1b_0_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73075" y="3733075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фиолетовый Start EDU 1">
  <p:cSld name="black_1_1_1_3">
    <p:bg>
      <p:bgPr>
        <a:solidFill>
          <a:srgbClr val="4A00E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743119d1b_0_132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13" name="Google Shape;113;g2a743119d1b_0_1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867976" y="3729872"/>
            <a:ext cx="1634400" cy="26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фиолетовый Start X ">
  <p:cSld name="black_1_1_1_2_2">
    <p:bg>
      <p:bgPr>
        <a:solidFill>
          <a:srgbClr val="4A00E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743119d1b_0_135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16" name="Google Shape;116;g2a743119d1b_0_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940564" y="3800581"/>
            <a:ext cx="1488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AWR  1">
  <p:cSld name="black_1_1_1_2_1_2">
    <p:bg>
      <p:bgPr>
        <a:solidFill>
          <a:srgbClr val="4A00E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a743119d1b_0_138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9pPr>
          </a:lstStyle>
          <a:p/>
        </p:txBody>
      </p:sp>
      <p:pic>
        <p:nvPicPr>
          <p:cNvPr id="119" name="Google Shape;119;g2a743119d1b_0_1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846075" y="3706075"/>
            <a:ext cx="1677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фиолетовый Start CTF 1">
  <p:cSld name="black_1_1_1_2_1_1_2">
    <p:bg>
      <p:bgPr>
        <a:solidFill>
          <a:srgbClr val="4A00E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743119d1b_0_141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2" name="Google Shape;122;g2a743119d1b_0_1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873075" y="3733075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фиолетовый Start REQ 1">
  <p:cSld name="black_1_1_1_2_1_1_1_1">
    <p:bg>
      <p:bgPr>
        <a:solidFill>
          <a:srgbClr val="4A00E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743119d1b_0_144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5" name="Google Shape;125;g2a743119d1b_0_1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873075" y="3733075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фиолетовый Start EDU 1 Скриншот">
  <p:cSld name="black_1_1_1_1_1">
    <p:bg>
      <p:bgPr>
        <a:solidFill>
          <a:srgbClr val="4A00E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743119d1b_0_147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8" name="Google Shape;128;g2a743119d1b_0_1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488" y="4410375"/>
            <a:ext cx="1634400" cy="26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фиолетовый Start X Скриншот">
  <p:cSld name="black_1_1_1_1_1_1">
    <p:bg>
      <p:bgPr>
        <a:solidFill>
          <a:srgbClr val="4A00E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743119d1b_0_150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31" name="Google Shape;131;g2a743119d1b_0_1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988" y="4410000"/>
            <a:ext cx="1496572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фиолетовый Start AWR Скриншот">
  <p:cSld name="black_1_1_1_1_1_1_1">
    <p:bg>
      <p:bgPr>
        <a:solidFill>
          <a:srgbClr val="4A00EF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a743119d1b_0_153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34" name="Google Shape;134;g2a743119d1b_0_1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409988"/>
            <a:ext cx="167917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фиолетовый Start CTF Скриншот">
  <p:cSld name="black_1_1_1_1_1_1_1_1">
    <p:bg>
      <p:bgPr>
        <a:solidFill>
          <a:srgbClr val="4A00E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a743119d1b_0_156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37" name="Google Shape;137;g2a743119d1b_0_1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410000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фиолетовый Start CTF Скриншот">
  <p:cSld name="black_1_1_1_1_1_1_1_1">
    <p:bg>
      <p:bgPr>
        <a:solidFill>
          <a:srgbClr val="4A00E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4410000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фиолетовый Start REQ Скриншот">
  <p:cSld name="black_1_1_1_1_1_1_1_1_1">
    <p:bg>
      <p:bgPr>
        <a:solidFill>
          <a:srgbClr val="4A00E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743119d1b_0_159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i="0" sz="24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40" name="Google Shape;140;g2a743119d1b_0_1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410000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EDU Скриншот">
  <p:cSld name="black_1_1_1_1_1_2">
    <p:bg>
      <p:bgPr>
        <a:solidFill>
          <a:srgbClr val="E8E8E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743119d1b_0_162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43" name="Google Shape;143;g2a743119d1b_0_1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488" y="4410375"/>
            <a:ext cx="1634400" cy="26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X Скриншот">
  <p:cSld name="black_1_1_1_1_1_1_2">
    <p:bg>
      <p:bgPr>
        <a:solidFill>
          <a:srgbClr val="E8E8E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743119d1b_0_165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46" name="Google Shape;146;g2a743119d1b_0_1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988" y="4410000"/>
            <a:ext cx="1496572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AWR Скриншот">
  <p:cSld name="black_1_1_1_1_1_1_1_2">
    <p:bg>
      <p:bgPr>
        <a:solidFill>
          <a:srgbClr val="E8E8E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743119d1b_0_168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49" name="Google Shape;149;g2a743119d1b_0_1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409988"/>
            <a:ext cx="167917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CTF Скриншот ">
  <p:cSld name="black_1_1_1_1_1_1_1_1_2">
    <p:bg>
      <p:bgPr>
        <a:solidFill>
          <a:srgbClr val="E8E8E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743119d1b_0_171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52" name="Google Shape;152;g2a743119d1b_0_1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410000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REQ Скриншот ">
  <p:cSld name="black_1_1_1_1_1_1_1_1_1_1">
    <p:bg>
      <p:bgPr>
        <a:solidFill>
          <a:srgbClr val="E8E8E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743119d1b_0_174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55" name="Google Shape;155;g2a743119d1b_0_1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410000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AWR">
  <p:cSld name="blac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743119d1b_0_177"/>
          <p:cNvSpPr txBox="1"/>
          <p:nvPr>
            <p:ph type="title"/>
          </p:nvPr>
        </p:nvSpPr>
        <p:spPr>
          <a:xfrm>
            <a:off x="372500" y="331000"/>
            <a:ext cx="83919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Font typeface="Montserrat"/>
              <a:buNone/>
              <a:defRPr b="1" i="0" sz="2400">
                <a:solidFill>
                  <a:srgbClr val="4A00E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58" name="Google Shape;158;g2a743119d1b_0_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595054" y="3569086"/>
            <a:ext cx="2061400" cy="2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049">
          <p15:clr>
            <a:srgbClr val="FBAE40"/>
          </p15:clr>
        </p15:guide>
        <p15:guide id="2" orient="horz" pos="209">
          <p15:clr>
            <a:srgbClr val="FBAE40"/>
          </p15:clr>
        </p15:guide>
        <p15:guide id="3" pos="481">
          <p15:clr>
            <a:srgbClr val="FBAE40"/>
          </p15:clr>
        </p15:guide>
        <p15:guide id="4" pos="5516">
          <p15:clr>
            <a:srgbClr val="FBAE40"/>
          </p15:clr>
        </p15:guide>
        <p15:guide id="5" orient="horz" pos="1025">
          <p15:clr>
            <a:srgbClr val="FBAE40"/>
          </p15:clr>
        </p15:guide>
        <p15:guide id="6" orient="horz" pos="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CTF">
  <p:cSld name="black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3" name="Google Shape;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873075" y="3733075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CTF Скриншот ">
  <p:cSld name="black_1_1_1_1_1_1_1_1_2">
    <p:bg>
      <p:bgPr>
        <a:solidFill>
          <a:srgbClr val="E8E8E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/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4410000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A00E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ctrTitle"/>
          </p:nvPr>
        </p:nvSpPr>
        <p:spPr>
          <a:xfrm>
            <a:off x="360000" y="360000"/>
            <a:ext cx="6117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 ExtraBold"/>
              <a:buNone/>
              <a:defRPr sz="3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" name="Google Shape;2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0" name="Google Shape;30;p22"/>
          <p:cNvSpPr txBox="1"/>
          <p:nvPr/>
        </p:nvSpPr>
        <p:spPr>
          <a:xfrm rot="-5400000">
            <a:off x="8303700" y="548100"/>
            <a:ext cx="6684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2023</a:t>
            </a:r>
            <a:endParaRPr b="0" i="0" sz="12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" name="Google Shape;31;p22"/>
          <p:cNvSpPr txBox="1"/>
          <p:nvPr/>
        </p:nvSpPr>
        <p:spPr>
          <a:xfrm rot="-5400000">
            <a:off x="7931550" y="2168259"/>
            <a:ext cx="1412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ru" sz="1200" u="sng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startx.team</a:t>
            </a:r>
            <a:endParaRPr b="0" i="0" sz="1200" u="sng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Изображение выглядит как снег, человек, на открытом воздухе, кататься на лыжах&#10;&#10;Автоматически созданное описание" id="32" name="Google Shape;3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9426" y="151925"/>
            <a:ext cx="6563676" cy="524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2"/>
          <p:cNvPicPr preferRelativeResize="0"/>
          <p:nvPr/>
        </p:nvPicPr>
        <p:blipFill rotWithShape="1">
          <a:blip r:embed="rId4">
            <a:alphaModFix/>
          </a:blip>
          <a:srcRect b="5672" l="0" r="0" t="5681"/>
          <a:stretch/>
        </p:blipFill>
        <p:spPr>
          <a:xfrm>
            <a:off x="360001" y="4381202"/>
            <a:ext cx="1857600" cy="2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46962"/>
          </p15:clr>
        </p15:guide>
        <p15:guide id="2" pos="5556">
          <p15:clr>
            <a:srgbClr val="E46962"/>
          </p15:clr>
        </p15:guide>
        <p15:guide id="3" orient="horz" pos="227">
          <p15:clr>
            <a:srgbClr val="E46962"/>
          </p15:clr>
        </p15:guide>
        <p15:guide id="4" orient="horz" pos="907">
          <p15:clr>
            <a:srgbClr val="E46962"/>
          </p15:clr>
        </p15:guide>
        <p15:guide id="5" orient="horz" pos="2948">
          <p15:clr>
            <a:srgbClr val="E46962"/>
          </p15:clr>
        </p15:guide>
        <p15:guide id="6" pos="40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EDU">
  <p:cSld name="black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6" name="Google Shape;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867976" y="3729872"/>
            <a:ext cx="1634400" cy="26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ычный слайд Start AWR ">
  <p:cSld name="black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i="0" sz="240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9" name="Google Shape;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7846075" y="3706075"/>
            <a:ext cx="1677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36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42.xml"/><Relationship Id="rId6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2400"/>
              <a:buFont typeface="Montserrat"/>
              <a:buNone/>
              <a:defRPr b="1" i="0" sz="2400" u="none" cap="none" strike="noStrik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743119d1b_0_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2400"/>
              <a:buFont typeface="Montserrat"/>
              <a:buNone/>
              <a:defRPr b="1" sz="2400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g2a743119d1b_0_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800"/>
              <a:buFont typeface="Montserrat"/>
              <a:buChar char="●"/>
              <a:defRPr sz="1800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○"/>
              <a:defRPr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■"/>
              <a:defRPr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●"/>
              <a:defRPr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○"/>
              <a:defRPr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■"/>
              <a:defRPr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●"/>
              <a:defRPr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○"/>
              <a:defRPr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■"/>
              <a:defRPr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5" name="Google Shape;85;g2a743119d1b_0_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3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4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52.png"/><Relationship Id="rId10" Type="http://schemas.openxmlformats.org/officeDocument/2006/relationships/image" Target="../media/image48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Relationship Id="rId4" Type="http://schemas.openxmlformats.org/officeDocument/2006/relationships/image" Target="../media/image43.png"/><Relationship Id="rId9" Type="http://schemas.openxmlformats.org/officeDocument/2006/relationships/image" Target="../media/image42.png"/><Relationship Id="rId5" Type="http://schemas.openxmlformats.org/officeDocument/2006/relationships/image" Target="../media/image55.png"/><Relationship Id="rId6" Type="http://schemas.openxmlformats.org/officeDocument/2006/relationships/image" Target="../media/image53.png"/><Relationship Id="rId7" Type="http://schemas.openxmlformats.org/officeDocument/2006/relationships/image" Target="../media/image51.png"/><Relationship Id="rId8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>
            <p:ph type="title"/>
          </p:nvPr>
        </p:nvSpPr>
        <p:spPr>
          <a:xfrm>
            <a:off x="360000" y="360000"/>
            <a:ext cx="61062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ru" sz="3200">
                <a:latin typeface="Montserrat ExtraBold"/>
                <a:ea typeface="Montserrat ExtraBold"/>
                <a:cs typeface="Montserrat ExtraBold"/>
                <a:sym typeface="Montserrat ExtraBold"/>
              </a:rPr>
              <a:t>Поможем снизить Time to Market и вовлечь продуктовые команды в процессы DevSecOps</a:t>
            </a:r>
            <a:endParaRPr/>
          </a:p>
        </p:txBody>
      </p:sp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700" y="4406200"/>
            <a:ext cx="1645824" cy="2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7062" y="4407056"/>
            <a:ext cx="1645825" cy="27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4272" y="0"/>
            <a:ext cx="376972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>
            <p:ph type="title"/>
          </p:nvPr>
        </p:nvSpPr>
        <p:spPr>
          <a:xfrm>
            <a:off x="360000" y="360000"/>
            <a:ext cx="61170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Список типов уязвимостей, которые отрабатываются в Start CTF*</a:t>
            </a:r>
            <a:endParaRPr sz="2200"/>
          </a:p>
        </p:txBody>
      </p:sp>
      <p:sp>
        <p:nvSpPr>
          <p:cNvPr id="231" name="Google Shape;231;p10"/>
          <p:cNvSpPr txBox="1"/>
          <p:nvPr/>
        </p:nvSpPr>
        <p:spPr>
          <a:xfrm>
            <a:off x="360000" y="4520050"/>
            <a:ext cx="432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*Состав уязвимостей обновляем раз в полгода</a:t>
            </a:r>
            <a:endParaRPr b="0" i="0" sz="1100" u="none" cap="none" strike="noStrike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32" name="Google Shape;23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1440000"/>
            <a:ext cx="8095447" cy="324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 txBox="1"/>
          <p:nvPr>
            <p:ph type="title"/>
          </p:nvPr>
        </p:nvSpPr>
        <p:spPr>
          <a:xfrm>
            <a:off x="360000" y="360000"/>
            <a:ext cx="6106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Start CTF</a:t>
            </a:r>
            <a:endParaRPr sz="2200"/>
          </a:p>
        </p:txBody>
      </p:sp>
      <p:sp>
        <p:nvSpPr>
          <p:cNvPr id="238" name="Google Shape;238;p11"/>
          <p:cNvSpPr txBox="1"/>
          <p:nvPr/>
        </p:nvSpPr>
        <p:spPr>
          <a:xfrm>
            <a:off x="537550" y="1432075"/>
            <a:ext cx="3602400" cy="2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Настройка и поддержка всей необходимой инфраструктуры на стороне вендора.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Семинар по безопасности приложений, актуальным угрозам и примерами реальных уязвимостей.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Сопровождение CTF-конкурса, ответы на вопросы, закрытый чат для участников.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Вебинар. Подведение итогов, объявление победителей,  разборы заданий, практические рекомендации, ответы на вопросы.</a:t>
            </a:r>
            <a:endParaRPr b="1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9" name="Google Shape;23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150" y="1396675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150" y="1892363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150" y="2579038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150" y="3054050"/>
            <a:ext cx="223050" cy="2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1"/>
          <p:cNvSpPr/>
          <p:nvPr/>
        </p:nvSpPr>
        <p:spPr>
          <a:xfrm>
            <a:off x="4500000" y="125"/>
            <a:ext cx="4758300" cy="5143500"/>
          </a:xfrm>
          <a:prstGeom prst="rect">
            <a:avLst/>
          </a:prstGeom>
          <a:solidFill>
            <a:srgbClr val="4E01FC"/>
          </a:solidFill>
          <a:ln cap="flat" cmpd="sng" w="9525">
            <a:solidFill>
              <a:srgbClr val="4E01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2250" y="1508825"/>
            <a:ext cx="3420652" cy="207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"/>
          <p:cNvSpPr txBox="1"/>
          <p:nvPr>
            <p:ph type="title"/>
          </p:nvPr>
        </p:nvSpPr>
        <p:spPr>
          <a:xfrm>
            <a:off x="360000" y="360000"/>
            <a:ext cx="81000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ru"/>
              <a:t>Start CTF кейс: крупная технологическая компания, разрабатывающая онлайн-сервисы</a:t>
            </a:r>
            <a:endParaRPr/>
          </a:p>
        </p:txBody>
      </p:sp>
      <p:sp>
        <p:nvSpPr>
          <p:cNvPr id="250" name="Google Shape;250;p12"/>
          <p:cNvSpPr txBox="1"/>
          <p:nvPr/>
        </p:nvSpPr>
        <p:spPr>
          <a:xfrm>
            <a:off x="360000" y="1440000"/>
            <a:ext cx="378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Дано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1" name="Google Shape;251;p12"/>
          <p:cNvSpPr txBox="1"/>
          <p:nvPr/>
        </p:nvSpPr>
        <p:spPr>
          <a:xfrm>
            <a:off x="540000" y="1746000"/>
            <a:ext cx="3600000" cy="25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6000 разработчиков приходится всего </a:t>
            </a:r>
            <a:b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14 AppSec-специалистов. Им не хватает времени, чтобы помочь всем командам.</a:t>
            </a:r>
            <a:endParaRPr b="0" i="0" sz="1100" u="none" cap="none" strike="noStrike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Архитекторы, разработчики и другие члены продуктовых команд не считали своей задачей делать разрабатываемые продукты безопасными и не хотели разбираться в этом.</a:t>
            </a:r>
            <a:endParaRPr b="0" i="0" sz="1100" u="none" cap="none" strike="noStrike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Заказчику было важно мотивировать команды заниматься безопасностью своих продуктов </a:t>
            </a:r>
            <a:b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показать, что именно от их квалификации зависит, будут ли защищены данные </a:t>
            </a:r>
            <a:b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100 миллионов человек.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2" name="Google Shape;252;p12"/>
          <p:cNvSpPr txBox="1"/>
          <p:nvPr/>
        </p:nvSpPr>
        <p:spPr>
          <a:xfrm>
            <a:off x="4500000" y="1440000"/>
            <a:ext cx="396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ru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Задача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>
            <a:off x="4673275" y="1746000"/>
            <a:ext cx="3780000" cy="24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Вовлечь сотрудников в процессы безопасной разработки.</a:t>
            </a:r>
            <a:endParaRPr b="0" i="0" sz="1100" u="none" cap="none" strike="noStrike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Связать у команд понятия «качество» </a:t>
            </a:r>
            <a:b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«безопасность» кода.</a:t>
            </a:r>
            <a:endParaRPr b="0" i="0" sz="1100" u="none" cap="none" strike="noStrike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Объяснить командам разработки, для чего тратится столько ресурсов на выплаты </a:t>
            </a:r>
            <a:b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 программе Bug Bounty, пентесты, оценку защищенности, и т.д.</a:t>
            </a:r>
            <a:endParaRPr b="0" i="0" sz="1100" u="none" cap="none" strike="noStrike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Показать разработчикам принцип действия самых актуальных уязвимостей, угрозы </a:t>
            </a:r>
            <a:b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практики безопасной разработки.</a:t>
            </a:r>
            <a:endParaRPr b="0" i="0" sz="1100" u="none" cap="none" strike="noStrike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54" name="Google Shape;25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0225" y="1701950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0225" y="2227675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0225" y="3554675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0225" y="2675350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000" y="1756488"/>
            <a:ext cx="152400" cy="15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000" y="2451763"/>
            <a:ext cx="152400" cy="15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000" y="3307063"/>
            <a:ext cx="152400" cy="15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"/>
          <p:cNvSpPr txBox="1"/>
          <p:nvPr>
            <p:ph type="title"/>
          </p:nvPr>
        </p:nvSpPr>
        <p:spPr>
          <a:xfrm>
            <a:off x="360000" y="360000"/>
            <a:ext cx="8099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ru"/>
              <a:t>Start CTF кейс: крупная технологическая компания, разрабатывающая онлайн-сервисы</a:t>
            </a:r>
            <a:endParaRPr/>
          </a:p>
        </p:txBody>
      </p:sp>
      <p:sp>
        <p:nvSpPr>
          <p:cNvPr id="266" name="Google Shape;266;p13"/>
          <p:cNvSpPr txBox="1"/>
          <p:nvPr/>
        </p:nvSpPr>
        <p:spPr>
          <a:xfrm>
            <a:off x="360000" y="1440000"/>
            <a:ext cx="378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Решение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4679000" y="1746000"/>
            <a:ext cx="3780000" cy="28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Члены продуктовых команд на практике узнали, как современные уязвимости используются для взлома реальных систем.</a:t>
            </a:r>
            <a:endParaRPr b="0" i="0" sz="1100" u="none" cap="none" strike="noStrike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Улучшилась вовлеченность и коммуникация между членами продуктовых команд и экспертами по ИБ.</a:t>
            </a:r>
            <a:endParaRPr b="0" i="0" sz="1100" u="none" cap="none" strike="noStrike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Команда мотивирована уделять внимание вопросам безопасности. Каждый участник осознанно применяет правила безопасной разработки к своим системам и продуктам.</a:t>
            </a:r>
            <a:endParaRPr b="0" i="0" sz="1100" u="none" cap="none" strike="noStrike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Успешно пройден аудит PCI DSS в одном из подразделений, которое отвечает за обработку платежных данных.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8" name="Google Shape;268;p13"/>
          <p:cNvSpPr txBox="1"/>
          <p:nvPr/>
        </p:nvSpPr>
        <p:spPr>
          <a:xfrm>
            <a:off x="4500000" y="1440000"/>
            <a:ext cx="396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ru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9" name="Google Shape;269;p13"/>
          <p:cNvSpPr txBox="1"/>
          <p:nvPr/>
        </p:nvSpPr>
        <p:spPr>
          <a:xfrm>
            <a:off x="360000" y="1746000"/>
            <a:ext cx="37368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Вовлечь продуктовые команды в вопросы практической безопасности получилось </a:t>
            </a:r>
            <a:br>
              <a:rPr b="0" i="0" lang="ru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ru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 помощью интерактивного SaaS-тренажера в формате интернет-банка — Start CTF.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70" name="Google Shape;2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5950" y="1701950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5950" y="2401025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5950" y="3100125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5950" y="4037075"/>
            <a:ext cx="223050" cy="2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a743119d1b_0_90"/>
          <p:cNvSpPr txBox="1"/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ru"/>
              <a:t>Продукты Start X уже используют</a:t>
            </a:r>
            <a:endParaRPr/>
          </a:p>
        </p:txBody>
      </p:sp>
      <p:pic>
        <p:nvPicPr>
          <p:cNvPr descr="Корпоративная айдентика" id="279" name="Google Shape;279;g2a743119d1b_0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9228" y="2841101"/>
            <a:ext cx="2357684" cy="394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5 Retail Group" id="280" name="Google Shape;280;g2a743119d1b_0_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0143" y="1460512"/>
            <a:ext cx="1815853" cy="5520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то же натворил новый логотип «Ростелеком»? | 101internet.ru | Яндекс Дзен" id="281" name="Google Shape;281;g2a743119d1b_0_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4000" y="1303200"/>
            <a:ext cx="1942320" cy="866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a743119d1b_0_90"/>
          <p:cNvPicPr preferRelativeResize="0"/>
          <p:nvPr/>
        </p:nvPicPr>
        <p:blipFill rotWithShape="1">
          <a:blip r:embed="rId6">
            <a:alphaModFix/>
          </a:blip>
          <a:srcRect b="10" l="0" r="0" t="0"/>
          <a:stretch/>
        </p:blipFill>
        <p:spPr>
          <a:xfrm>
            <a:off x="6496022" y="1488043"/>
            <a:ext cx="1393626" cy="49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a743119d1b_0_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23875" y="2815335"/>
            <a:ext cx="1937920" cy="446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WIFT-код JSBSRU2PXXX - ПАО &quot;БАНК &quot;САНКТ-ПЕТЕРБУРГ&quot; - Banklab.ru" id="284" name="Google Shape;284;g2a743119d1b_0_9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23876" y="3802663"/>
            <a:ext cx="1937919" cy="123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2a743119d1b_0_9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49220" y="4163777"/>
            <a:ext cx="2357700" cy="51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2a743119d1b_0_9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349" y="4164251"/>
            <a:ext cx="1393623" cy="51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a743119d1b_0_9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0000" y="2558112"/>
            <a:ext cx="1541975" cy="770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"/>
          <p:cNvSpPr txBox="1"/>
          <p:nvPr>
            <p:ph type="title"/>
          </p:nvPr>
        </p:nvSpPr>
        <p:spPr>
          <a:xfrm>
            <a:off x="360000" y="360000"/>
            <a:ext cx="61062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3200"/>
              <a:t>Попробовать Start CTF</a:t>
            </a:r>
            <a:endParaRPr sz="3200">
              <a:solidFill>
                <a:srgbClr val="4A00EF"/>
              </a:solidFill>
            </a:endParaRPr>
          </a:p>
        </p:txBody>
      </p:sp>
      <p:sp>
        <p:nvSpPr>
          <p:cNvPr id="293" name="Google Shape;293;p14"/>
          <p:cNvSpPr txBox="1"/>
          <p:nvPr/>
        </p:nvSpPr>
        <p:spPr>
          <a:xfrm>
            <a:off x="360000" y="1440000"/>
            <a:ext cx="61062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вовлечения продуктовых команд </a:t>
            </a:r>
            <a:endParaRPr b="0" i="0" sz="16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процессы DevSecOps</a:t>
            </a:r>
            <a:endParaRPr b="0" i="0" sz="16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4" name="Google Shape;294;p14"/>
          <p:cNvSpPr txBox="1"/>
          <p:nvPr/>
        </p:nvSpPr>
        <p:spPr>
          <a:xfrm>
            <a:off x="6800100" y="4433700"/>
            <a:ext cx="2019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rgbClr val="4E01F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sales@startx.team</a:t>
            </a:r>
            <a:endParaRPr b="0" i="0" sz="1600" u="none" cap="none" strike="noStrike">
              <a:solidFill>
                <a:srgbClr val="4E01F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5" name="Google Shape;295;p14"/>
          <p:cNvSpPr txBox="1"/>
          <p:nvPr/>
        </p:nvSpPr>
        <p:spPr>
          <a:xfrm>
            <a:off x="4500000" y="4433700"/>
            <a:ext cx="2019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rgbClr val="4E01F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+7 499 677 19 07</a:t>
            </a:r>
            <a:endParaRPr b="0" i="0" sz="1600" u="none" cap="none" strike="noStrike">
              <a:solidFill>
                <a:srgbClr val="4E01F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>
            <a:off x="655675" y="2184150"/>
            <a:ext cx="6106200" cy="14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1–12 месяцев</a:t>
            </a:r>
            <a:endParaRPr b="0" i="0" sz="16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облаке вендора (SaaS)</a:t>
            </a:r>
            <a:endParaRPr b="0" i="0" sz="16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 1000 пользователей</a:t>
            </a:r>
            <a:endParaRPr b="0" i="0" sz="16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 4 обучающих мероприятий</a:t>
            </a:r>
            <a:endParaRPr b="0" i="0" sz="16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97" name="Google Shape;2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2184150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2621850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3007850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3393850"/>
            <a:ext cx="223050" cy="2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/>
          <p:nvPr>
            <p:ph type="title"/>
          </p:nvPr>
        </p:nvSpPr>
        <p:spPr>
          <a:xfrm>
            <a:off x="360000" y="360000"/>
            <a:ext cx="6117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ru"/>
              <a:t>Люди делают продукт безопасным</a:t>
            </a:r>
            <a:endParaRPr/>
          </a:p>
        </p:txBody>
      </p:sp>
      <p:pic>
        <p:nvPicPr>
          <p:cNvPr id="172" name="Google Shape;1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1440000"/>
            <a:ext cx="8099999" cy="3239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/>
          <p:nvPr>
            <p:ph type="title"/>
          </p:nvPr>
        </p:nvSpPr>
        <p:spPr>
          <a:xfrm>
            <a:off x="360000" y="360000"/>
            <a:ext cx="6117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ru"/>
              <a:t>Подход Shift-Left Security</a:t>
            </a:r>
            <a:endParaRPr/>
          </a:p>
        </p:txBody>
      </p:sp>
      <p:pic>
        <p:nvPicPr>
          <p:cNvPr id="178" name="Google Shape;1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1439999"/>
            <a:ext cx="8099999" cy="326295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"/>
          <p:cNvSpPr txBox="1"/>
          <p:nvPr/>
        </p:nvSpPr>
        <p:spPr>
          <a:xfrm>
            <a:off x="1290561" y="3457138"/>
            <a:ext cx="59010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Внедрение</a:t>
            </a:r>
            <a:r>
              <a:rPr b="1" i="0" lang="ru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ru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проверок и практик безопасности в процессе SDLC </a:t>
            </a:r>
            <a:r>
              <a:rPr b="1" i="0" lang="ru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так рано и так часто, как это возможно.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/>
          <p:nvPr>
            <p:ph type="title"/>
          </p:nvPr>
        </p:nvSpPr>
        <p:spPr>
          <a:xfrm>
            <a:off x="360000" y="360000"/>
            <a:ext cx="6432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Наш подход к безопасной разработке </a:t>
            </a:r>
            <a:endParaRPr/>
          </a:p>
        </p:txBody>
      </p:sp>
      <p:pic>
        <p:nvPicPr>
          <p:cNvPr id="185" name="Google Shape;18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1440000"/>
            <a:ext cx="8099999" cy="3239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/>
          <p:nvPr>
            <p:ph type="title"/>
          </p:nvPr>
        </p:nvSpPr>
        <p:spPr>
          <a:xfrm>
            <a:off x="360000" y="360000"/>
            <a:ext cx="84600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/>
              <a:t>Технические инструменты применяются в самом конце процесса и замедляют выпуск релиза</a:t>
            </a:r>
            <a:endParaRPr sz="2300"/>
          </a:p>
        </p:txBody>
      </p:sp>
      <p:pic>
        <p:nvPicPr>
          <p:cNvPr id="191" name="Google Shape;19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1440000"/>
            <a:ext cx="8099999" cy="333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/>
          <p:nvPr>
            <p:ph type="title"/>
          </p:nvPr>
        </p:nvSpPr>
        <p:spPr>
          <a:xfrm>
            <a:off x="360000" y="360000"/>
            <a:ext cx="84600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Start REQ и EDU ускоряют прохождение </a:t>
            </a:r>
            <a:br>
              <a:rPr lang="ru"/>
            </a:br>
            <a:r>
              <a:rPr lang="ru"/>
              <a:t>Quality Gates и выпуск релиза</a:t>
            </a:r>
            <a:endParaRPr/>
          </a:p>
        </p:txBody>
      </p:sp>
      <p:pic>
        <p:nvPicPr>
          <p:cNvPr id="197" name="Google Shape;1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1440000"/>
            <a:ext cx="8099999" cy="3334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/>
          <p:nvPr>
            <p:ph type="title"/>
          </p:nvPr>
        </p:nvSpPr>
        <p:spPr>
          <a:xfrm>
            <a:off x="360000" y="360000"/>
            <a:ext cx="81000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"/>
              <a:t>Относительная стоимость устранения дефектов на разных этапах разработки ПО</a:t>
            </a:r>
            <a:endParaRPr/>
          </a:p>
        </p:txBody>
      </p:sp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1440000"/>
            <a:ext cx="8099999" cy="346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/>
          <p:nvPr>
            <p:ph type="title"/>
          </p:nvPr>
        </p:nvSpPr>
        <p:spPr>
          <a:xfrm>
            <a:off x="360000" y="360000"/>
            <a:ext cx="81000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ru"/>
              <a:t>Чтобы создавать защищенные приложения AppSec или Teamlead должен</a:t>
            </a:r>
            <a:endParaRPr/>
          </a:p>
        </p:txBody>
      </p:sp>
      <p:sp>
        <p:nvSpPr>
          <p:cNvPr id="209" name="Google Shape;209;p8"/>
          <p:cNvSpPr txBox="1"/>
          <p:nvPr/>
        </p:nvSpPr>
        <p:spPr>
          <a:xfrm>
            <a:off x="4500000" y="1440000"/>
            <a:ext cx="396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Создает киберчемпионов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360000" y="1440000"/>
            <a:ext cx="37800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Обучает команду принципам безопасной разработки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4680000" y="1727100"/>
            <a:ext cx="3780000" cy="16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Вовлечь разработчиков в процесс DevSecOps.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Замотивировать их применять практики создания безопасных приложений.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Совершенствовать и ускорять разработку с учетом осознания важности вопросов безопасности.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9600" y="1691688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9600" y="1997238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9600" y="2507263"/>
            <a:ext cx="223050" cy="2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8"/>
          <p:cNvSpPr txBox="1"/>
          <p:nvPr/>
        </p:nvSpPr>
        <p:spPr>
          <a:xfrm>
            <a:off x="537550" y="1921800"/>
            <a:ext cx="36024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Разработчики должны уметь применять на практике полученные знания и выпускать ПО с корректно реализованными механизмами защиты.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Разработчики должны знать, как устранить уязвимости в коде в зависимости от применяемого стека технологий.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Внедрить правильный и эффективный процесс обучения на основе реальных задач по коду.</a:t>
            </a:r>
            <a:endParaRPr b="0" i="0" sz="11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16" name="Google Shape;2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150" y="1886400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150" y="2776425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150" y="3450425"/>
            <a:ext cx="223050" cy="2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00E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/>
          <p:nvPr/>
        </p:nvSpPr>
        <p:spPr>
          <a:xfrm>
            <a:off x="360000" y="1440000"/>
            <a:ext cx="37800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руководителей разработки, AppSec-специалистов и других членов продуктовых команд.</a:t>
            </a:r>
            <a:endParaRPr b="0" i="0" sz="11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ru" sz="11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Интерактивный SaaS-тренажер по практической безопасности в формате интернет банка. </a:t>
            </a:r>
            <a:endParaRPr b="0" i="0" sz="11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1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Позволяет за 4 недели познакомить команды с темой безопасности и вовлечь их в процессы безопасной разработки (SSDLC). Поставляется с сопровождением наших экспертов.</a:t>
            </a:r>
            <a:endParaRPr b="0" i="0" sz="11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24" name="Google Shape;224;p9"/>
          <p:cNvPicPr preferRelativeResize="0"/>
          <p:nvPr/>
        </p:nvPicPr>
        <p:blipFill rotWithShape="1">
          <a:blip r:embed="rId3">
            <a:alphaModFix/>
          </a:blip>
          <a:srcRect b="0" l="495" r="494" t="0"/>
          <a:stretch/>
        </p:blipFill>
        <p:spPr>
          <a:xfrm>
            <a:off x="4302000" y="1256400"/>
            <a:ext cx="4724398" cy="4953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9"/>
          <p:cNvSpPr txBox="1"/>
          <p:nvPr>
            <p:ph type="title"/>
          </p:nvPr>
        </p:nvSpPr>
        <p:spPr>
          <a:xfrm>
            <a:off x="360000" y="360000"/>
            <a:ext cx="6106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/>
              <a:t>Start CTF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