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2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Montserrat" pitchFamily="2" charset="0"/>
      <p:regular r:id="rId30"/>
      <p:bold r:id="rId31"/>
      <p:italic r:id="rId32"/>
      <p:boldItalic r:id="rId33"/>
    </p:embeddedFont>
    <p:embeddedFont>
      <p:font typeface="Montserrat ExtraBold" pitchFamily="2" charset="0"/>
      <p:bold r:id="rId34"/>
      <p:italic r:id="rId35"/>
      <p:boldItalic r:id="rId36"/>
    </p:embeddedFont>
    <p:embeddedFont>
      <p:font typeface="Montserrat Medium" panose="020F0502020204030204" pitchFamily="34" charset="0"/>
      <p:regular r:id="rId37"/>
      <p:bold r:id="rId38"/>
      <p:italic r:id="rId39"/>
      <p:boldItalic r:id="rId40"/>
    </p:embeddedFont>
    <p:embeddedFont>
      <p:font typeface="Montserrat SemiBold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hL4qUmvzRbuT9bXknsjr98Ul1F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5"/>
  </p:normalViewPr>
  <p:slideViewPr>
    <p:cSldViewPr snapToGrid="0">
      <p:cViewPr varScale="1">
        <p:scale>
          <a:sx n="151" d="100"/>
          <a:sy n="151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743a6648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a743a6648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743a6648e_0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2a743a6648e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artx.team/?utm_source=referral&amp;utm_medium=presentation&amp;utm_campaign=start_edu_business_proposal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tartx.team/?utm_source=referral&amp;utm_medium=presentation&amp;utm_campaign=start_edu_business_proposal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REQ Скриншот">
  <p:cSld name="black_1_1_1_1_1_1_1_1_1">
    <p:bg>
      <p:bgPr>
        <a:solidFill>
          <a:srgbClr val="4A00E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1" name="Google Shape;11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REQ">
  <p:cSld name="black_1_1_1_2_1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EDU 1">
  <p:cSld name="black_1_1_1_3">
    <p:bg>
      <p:bgPr>
        <a:solidFill>
          <a:srgbClr val="4A00EF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5" name="Google Shape;45;p3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867976" y="3729872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X ">
  <p:cSld name="black_1_1_1_2_2">
    <p:bg>
      <p:bgPr>
        <a:solidFill>
          <a:srgbClr val="4A00E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8" name="Google Shape;48;p3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AWR  1">
  <p:cSld name="black_1_1_1_2_1_2">
    <p:bg>
      <p:bgPr>
        <a:solidFill>
          <a:srgbClr val="4A00E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pic>
        <p:nvPicPr>
          <p:cNvPr id="51" name="Google Shape;51;p4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846075" y="3706075"/>
            <a:ext cx="1677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CTF 1">
  <p:cSld name="black_1_1_1_2_1_1_2">
    <p:bg>
      <p:bgPr>
        <a:solidFill>
          <a:srgbClr val="4A00E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4" name="Google Shape;54;p4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REQ 1">
  <p:cSld name="black_1_1_1_2_1_1_1_1">
    <p:bg>
      <p:bgPr>
        <a:solidFill>
          <a:srgbClr val="4A00E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7" name="Google Shape;57;p4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X Скриншот">
  <p:cSld name="black_1_1_1_1_1_1">
    <p:bg>
      <p:bgPr>
        <a:solidFill>
          <a:srgbClr val="4A00E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0" name="Google Shape;60;p4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88" y="4410000"/>
            <a:ext cx="1496572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AWR Скриншот">
  <p:cSld name="black_1_1_1_1_1_1_1">
    <p:bg>
      <p:bgPr>
        <a:solidFill>
          <a:srgbClr val="4A00E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4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09988"/>
            <a:ext cx="167917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CTF Скриншот">
  <p:cSld name="black_1_1_1_1_1_1_1_1">
    <p:bg>
      <p:bgPr>
        <a:solidFill>
          <a:srgbClr val="4A00E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6" name="Google Shape;66;p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X Скриншот">
  <p:cSld name="black_1_1_1_1_1_1_2">
    <p:bg>
      <p:bgPr>
        <a:solidFill>
          <a:srgbClr val="E8E8E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6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4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88" y="4410000"/>
            <a:ext cx="1496572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X">
  <p:cSld name="black_1_1_1_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AWR Скриншот">
  <p:cSld name="black_1_1_1_1_1_1_1_2">
    <p:bg>
      <p:bgPr>
        <a:solidFill>
          <a:srgbClr val="E8E8E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7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2" name="Google Shape;72;p4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09988"/>
            <a:ext cx="167917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CTF Скриншот ">
  <p:cSld name="black_1_1_1_1_1_1_1_1_2">
    <p:bg>
      <p:bgPr>
        <a:solidFill>
          <a:srgbClr val="E8E8EF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8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5" name="Google Shape;75;p4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REQ Скриншот ">
  <p:cSld name="black_1_1_1_1_1_1_1_1_1_1">
    <p:bg>
      <p:bgPr>
        <a:solidFill>
          <a:srgbClr val="E8E8E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78" name="Google Shape;78;p4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AWR">
  <p:cSld name="black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0"/>
          <p:cNvSpPr txBox="1">
            <a:spLocks noGrp="1"/>
          </p:cNvSpPr>
          <p:nvPr>
            <p:ph type="title"/>
          </p:nvPr>
        </p:nvSpPr>
        <p:spPr>
          <a:xfrm>
            <a:off x="372500" y="331000"/>
            <a:ext cx="83919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Font typeface="Montserrat"/>
              <a:buNone/>
              <a:defRPr sz="2400" b="1" i="0">
                <a:solidFill>
                  <a:srgbClr val="4A00E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5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595054" y="3569086"/>
            <a:ext cx="2061400" cy="2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orient="horz" pos="209">
          <p15:clr>
            <a:srgbClr val="FBAE40"/>
          </p15:clr>
        </p15:guide>
        <p15:guide id="3" pos="481">
          <p15:clr>
            <a:srgbClr val="FBAE40"/>
          </p15:clr>
        </p15:guide>
        <p15:guide id="4" pos="5516">
          <p15:clr>
            <a:srgbClr val="FBAE40"/>
          </p15:clr>
        </p15:guide>
        <p15:guide id="5" orient="horz" pos="1025">
          <p15:clr>
            <a:srgbClr val="FBAE40"/>
          </p15:clr>
        </p15:guide>
        <p15:guide id="6" orient="horz" pos="7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A00E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a743a6648e_0_286"/>
          <p:cNvSpPr txBox="1">
            <a:spLocks noGrp="1"/>
          </p:cNvSpPr>
          <p:nvPr>
            <p:ph type="ctrTitle"/>
          </p:nvPr>
        </p:nvSpPr>
        <p:spPr>
          <a:xfrm>
            <a:off x="360000" y="360000"/>
            <a:ext cx="6117000" cy="10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ExtraBold"/>
              <a:buNone/>
              <a:defRPr sz="3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8" name="Google Shape;88;g2a743a6648e_0_2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g2a743a6648e_0_286"/>
          <p:cNvSpPr txBox="1"/>
          <p:nvPr/>
        </p:nvSpPr>
        <p:spPr>
          <a:xfrm rot="-5400000">
            <a:off x="8303700" y="548100"/>
            <a:ext cx="6684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2023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" name="Google Shape;90;g2a743a6648e_0_286"/>
          <p:cNvSpPr txBox="1"/>
          <p:nvPr/>
        </p:nvSpPr>
        <p:spPr>
          <a:xfrm rot="-5400000">
            <a:off x="7931550" y="2168259"/>
            <a:ext cx="14127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" sz="1200" u="sng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startx.team</a:t>
            </a:r>
            <a:endParaRPr sz="1200" u="sng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1" name="Google Shape;91;g2a743a6648e_0_286" descr="Изображение выглядит как снег, человек, на открытом воздухе, кататься на лыжах&#10;&#10;Автоматически созданное описание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9426" y="151925"/>
            <a:ext cx="6563676" cy="524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a743a6648e_0_28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381202"/>
            <a:ext cx="1857600" cy="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5556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orient="horz" pos="907">
          <p15:clr>
            <a:srgbClr val="E46962"/>
          </p15:clr>
        </p15:guide>
        <p15:guide id="5" orient="horz" pos="2948">
          <p15:clr>
            <a:srgbClr val="E46962"/>
          </p15:clr>
        </p15:guide>
        <p15:guide id="6" pos="4082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EDU">
  <p:cSld name="black_1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743a6648e_0_29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g2a743a6648e_0_29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867976" y="3729872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X">
  <p:cSld name="black_1_1_1_2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743a6648e_0_296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g2a743a6648e_0_29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X 1">
  <p:cSld name="black_1_1_1_2_3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743a6648e_0_29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g2a743a6648e_0_29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AWR ">
  <p:cSld name="black_1_1_1_2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743a6648e_0_302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4" name="Google Shape;104;g2a743a6648e_0_30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846075" y="3706075"/>
            <a:ext cx="1677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CTF">
  <p:cSld name="black_1_1_1_2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743a6648e_0_305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g2a743a6648e_0_30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X 1">
  <p:cSld name="black_1_1_1_2_3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3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REQ">
  <p:cSld name="black_1_1_1_2_1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743a6648e_0_308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g2a743a6648e_0_30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EDU 1">
  <p:cSld name="black_1_1_1_3">
    <p:bg>
      <p:bgPr>
        <a:solidFill>
          <a:srgbClr val="4A00E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a743a6648e_0_311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13" name="Google Shape;113;g2a743a6648e_0_31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867976" y="3729872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X ">
  <p:cSld name="black_1_1_1_2_2">
    <p:bg>
      <p:bgPr>
        <a:solidFill>
          <a:srgbClr val="4A00E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a743a6648e_0_314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16" name="Google Shape;116;g2a743a6648e_0_3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940564" y="3800581"/>
            <a:ext cx="1488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AWR  1">
  <p:cSld name="black_1_1_1_2_1_2">
    <p:bg>
      <p:bgPr>
        <a:solidFill>
          <a:srgbClr val="4A00E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743a6648e_0_317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pic>
        <p:nvPicPr>
          <p:cNvPr id="119" name="Google Shape;119;g2a743a6648e_0_31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846075" y="3706075"/>
            <a:ext cx="1677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CTF 1">
  <p:cSld name="black_1_1_1_2_1_1_2">
    <p:bg>
      <p:bgPr>
        <a:solidFill>
          <a:srgbClr val="4A00E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743a6648e_0_320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2" name="Google Shape;122;g2a743a6648e_0_32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REQ 1">
  <p:cSld name="black_1_1_1_2_1_1_1_1">
    <p:bg>
      <p:bgPr>
        <a:solidFill>
          <a:srgbClr val="4A00E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743a6648e_0_32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5" name="Google Shape;125;g2a743a6648e_0_32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EDU 1 Скриншот">
  <p:cSld name="black_1_1_1_1_1">
    <p:bg>
      <p:bgPr>
        <a:solidFill>
          <a:srgbClr val="4A00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743a6648e_0_326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28" name="Google Shape;128;g2a743a6648e_0_32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88" y="4410375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X Скриншот">
  <p:cSld name="black_1_1_1_1_1_1">
    <p:bg>
      <p:bgPr>
        <a:solidFill>
          <a:srgbClr val="4A00E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743a6648e_0_32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1" name="Google Shape;131;g2a743a6648e_0_32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88" y="4410000"/>
            <a:ext cx="1496572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AWR Скриншот">
  <p:cSld name="black_1_1_1_1_1_1_1">
    <p:bg>
      <p:bgPr>
        <a:solidFill>
          <a:srgbClr val="4A00E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a743a6648e_0_332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4" name="Google Shape;134;g2a743a6648e_0_3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409988"/>
            <a:ext cx="167917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CTF Скриншот">
  <p:cSld name="black_1_1_1_1_1_1_1_1">
    <p:bg>
      <p:bgPr>
        <a:solidFill>
          <a:srgbClr val="4A00E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a743a6648e_0_335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7" name="Google Shape;137;g2a743a6648e_0_33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EDU 1 Скриншот">
  <p:cSld name="black_1_1_1_1_1">
    <p:bg>
      <p:bgPr>
        <a:solidFill>
          <a:srgbClr val="4A00EF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88" y="4410375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фиолетовый Start REQ Скриншот">
  <p:cSld name="black_1_1_1_1_1_1_1_1_1">
    <p:bg>
      <p:bgPr>
        <a:solidFill>
          <a:srgbClr val="4A00E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743a6648e_0_338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i="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0" name="Google Shape;140;g2a743a6648e_0_338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EDU Скриншот">
  <p:cSld name="black_1_1_1_1_1_2">
    <p:bg>
      <p:bgPr>
        <a:solidFill>
          <a:srgbClr val="E8E8E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a743a6648e_0_341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3" name="Google Shape;143;g2a743a6648e_0_34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88" y="4410375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X Скриншот">
  <p:cSld name="black_1_1_1_1_1_1_2">
    <p:bg>
      <p:bgPr>
        <a:solidFill>
          <a:srgbClr val="E8E8E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743a6648e_0_344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6" name="Google Shape;146;g2a743a6648e_0_34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88" y="4410000"/>
            <a:ext cx="1496572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AWR Скриншот">
  <p:cSld name="black_1_1_1_1_1_1_1_2">
    <p:bg>
      <p:bgPr>
        <a:solidFill>
          <a:srgbClr val="E8E8EF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743a6648e_0_347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9" name="Google Shape;149;g2a743a6648e_0_34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409988"/>
            <a:ext cx="167917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CTF Скриншот ">
  <p:cSld name="black_1_1_1_1_1_1_1_1_2">
    <p:bg>
      <p:bgPr>
        <a:solidFill>
          <a:srgbClr val="E8E8E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743a6648e_0_350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g2a743a6648e_0_35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REQ Скриншот ">
  <p:cSld name="black_1_1_1_1_1_1_1_1_1_1">
    <p:bg>
      <p:bgPr>
        <a:solidFill>
          <a:srgbClr val="E8E8E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743a6648e_0_35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55" name="Google Shape;155;g2a743a6648e_0_35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4410000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AWR">
  <p:cSld name="black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743a6648e_0_356"/>
          <p:cNvSpPr txBox="1">
            <a:spLocks noGrp="1"/>
          </p:cNvSpPr>
          <p:nvPr>
            <p:ph type="title"/>
          </p:nvPr>
        </p:nvSpPr>
        <p:spPr>
          <a:xfrm>
            <a:off x="372500" y="331000"/>
            <a:ext cx="83919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Font typeface="Montserrat"/>
              <a:buNone/>
              <a:defRPr sz="2400" b="1" i="0">
                <a:solidFill>
                  <a:srgbClr val="4A00E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g2a743a6648e_0_35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7595054" y="3569086"/>
            <a:ext cx="2061400" cy="2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9">
          <p15:clr>
            <a:srgbClr val="FBAE40"/>
          </p15:clr>
        </p15:guide>
        <p15:guide id="2" orient="horz" pos="209">
          <p15:clr>
            <a:srgbClr val="FBAE40"/>
          </p15:clr>
        </p15:guide>
        <p15:guide id="3" pos="481">
          <p15:clr>
            <a:srgbClr val="FBAE40"/>
          </p15:clr>
        </p15:guide>
        <p15:guide id="4" pos="5516">
          <p15:clr>
            <a:srgbClr val="FBAE40"/>
          </p15:clr>
        </p15:guide>
        <p15:guide id="5" orient="horz" pos="1025">
          <p15:clr>
            <a:srgbClr val="FBAE40"/>
          </p15:clr>
        </p15:guide>
        <p15:guide id="6" orient="horz" pos="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EDU">
  <p:cSld name="black_1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867976" y="3729872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EDU Скриншот">
  <p:cSld name="black_1_1_1_1_1_2">
    <p:bg>
      <p:bgPr>
        <a:solidFill>
          <a:srgbClr val="E8E8EF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6" name="Google Shape;26;p3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88" y="4410375"/>
            <a:ext cx="1634400" cy="26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2835">
          <p15:clr>
            <a:srgbClr val="E46962"/>
          </p15:clr>
        </p15:guide>
        <p15:guide id="3" pos="4082">
          <p15:clr>
            <a:srgbClr val="E46962"/>
          </p15:clr>
        </p15:guide>
        <p15:guide id="4" pos="5556">
          <p15:clr>
            <a:srgbClr val="E46962"/>
          </p15:clr>
        </p15:guide>
        <p15:guide id="5" orient="horz" pos="227">
          <p15:clr>
            <a:srgbClr val="E46962"/>
          </p15:clr>
        </p15:guide>
        <p15:guide id="6" orient="horz" pos="907">
          <p15:clr>
            <a:srgbClr val="E46962"/>
          </p15:clr>
        </p15:guide>
        <p15:guide id="7" orient="horz" pos="2948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4A00E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ctrTitle"/>
          </p:nvPr>
        </p:nvSpPr>
        <p:spPr>
          <a:xfrm>
            <a:off x="360000" y="360000"/>
            <a:ext cx="6117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ExtraBold"/>
              <a:buNone/>
              <a:defRPr sz="32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" name="Google Shape;30;p34"/>
          <p:cNvSpPr txBox="1"/>
          <p:nvPr/>
        </p:nvSpPr>
        <p:spPr>
          <a:xfrm rot="-5400000">
            <a:off x="8303700" y="548100"/>
            <a:ext cx="6684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2023</a:t>
            </a:r>
            <a:endParaRPr sz="12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" name="Google Shape;31;p34"/>
          <p:cNvSpPr txBox="1"/>
          <p:nvPr/>
        </p:nvSpPr>
        <p:spPr>
          <a:xfrm rot="-5400000">
            <a:off x="7931550" y="2168259"/>
            <a:ext cx="14127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ru" sz="1200" b="0" i="0" u="sng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startx.team</a:t>
            </a:r>
            <a:endParaRPr sz="1200" b="0" i="0" u="sng" strike="noStrike" cap="non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2" name="Google Shape;32;p34" descr="Изображение выглядит как снег, человек, на открытом воздухе, кататься на лыжах&#10;&#10;Автоматически созданное описание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9426" y="151925"/>
            <a:ext cx="6563676" cy="524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1" y="4381202"/>
            <a:ext cx="1857600" cy="2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46962"/>
          </p15:clr>
        </p15:guide>
        <p15:guide id="2" pos="5556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orient="horz" pos="907">
          <p15:clr>
            <a:srgbClr val="E46962"/>
          </p15:clr>
        </p15:guide>
        <p15:guide id="5" orient="horz" pos="2948">
          <p15:clr>
            <a:srgbClr val="E46962"/>
          </p15:clr>
        </p15:guide>
        <p15:guide id="6" pos="40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AWR ">
  <p:cSld name="black_1_1_1_2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846075" y="3706075"/>
            <a:ext cx="1677856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ычный слайд Start CTF">
  <p:cSld name="black_1_1_1_2_1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6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A00EF"/>
              </a:buClr>
              <a:buSzPts val="2400"/>
              <a:buNone/>
              <a:defRPr sz="2400" i="0">
                <a:solidFill>
                  <a:srgbClr val="4A00E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7873075" y="3733075"/>
            <a:ext cx="1623858" cy="2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E06666"/>
          </p15:clr>
        </p15:guide>
        <p15:guide id="2" pos="5556">
          <p15:clr>
            <a:srgbClr val="E46962"/>
          </p15:clr>
        </p15:guide>
        <p15:guide id="3" pos="4082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2948">
          <p15:clr>
            <a:srgbClr val="E46962"/>
          </p15:clr>
        </p15:guide>
        <p15:guide id="7" pos="2835">
          <p15:clr>
            <a:srgbClr val="E46962"/>
          </p15:clr>
        </p15:guide>
        <p15:guide id="8" pos="2608">
          <p15:clr>
            <a:srgbClr val="E46962"/>
          </p15:clr>
        </p15:guide>
        <p15:guide id="9" pos="5329">
          <p15:clr>
            <a:srgbClr val="E46962"/>
          </p15:clr>
        </p15:guide>
        <p15:guide id="10" pos="340">
          <p15:clr>
            <a:srgbClr val="E46962"/>
          </p15:clr>
        </p15:guide>
        <p15:guide id="11" pos="294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2400"/>
              <a:buFont typeface="Montserrat"/>
              <a:buNone/>
              <a:defRPr sz="2400" b="1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743a6648e_0_2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2400"/>
              <a:buFont typeface="Montserrat"/>
              <a:buNone/>
              <a:defRPr sz="2400" b="1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g2a743a6648e_0_2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800"/>
              <a:buFont typeface="Montserrat"/>
              <a:buChar char="●"/>
              <a:defRPr sz="1800"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●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●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○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A5A72"/>
              </a:buClr>
              <a:buSzPts val="1400"/>
              <a:buFont typeface="Montserrat"/>
              <a:buChar char="■"/>
              <a:defRPr>
                <a:solidFill>
                  <a:srgbClr val="5A5A7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5" name="Google Shape;85;g2a743a6648e_0_2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200" b="0">
                <a:latin typeface="Montserrat ExtraBold"/>
                <a:ea typeface="Montserrat ExtraBold"/>
                <a:cs typeface="Montserrat ExtraBold"/>
                <a:sym typeface="Montserrat ExtraBold"/>
              </a:rPr>
              <a:t>Поможем снизить Time to Market и вовлечь продуктовые команды в процессы DevSecOps</a:t>
            </a:r>
            <a:endParaRPr/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700" y="4406200"/>
            <a:ext cx="1645824" cy="2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7062" y="4407056"/>
            <a:ext cx="1645825" cy="27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272" y="0"/>
            <a:ext cx="376972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4A00EF"/>
                </a:solidFill>
              </a:rPr>
              <a:t>Шаг 0. Оценивает знания и навыки продуктовой команды</a:t>
            </a:r>
            <a:endParaRPr>
              <a:solidFill>
                <a:srgbClr val="4A00EF"/>
              </a:solidFill>
            </a:endParaRPr>
          </a:p>
        </p:txBody>
      </p:sp>
      <p:pic>
        <p:nvPicPr>
          <p:cNvPr id="231" name="Google Shape;231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751" y="1291575"/>
            <a:ext cx="2221623" cy="609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025" y="1200988"/>
            <a:ext cx="6390323" cy="6371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Шаг 1. Собирает команду проекта </a:t>
            </a:r>
            <a:br>
              <a:rPr lang="ru"/>
            </a:br>
            <a:r>
              <a:rPr lang="ru"/>
              <a:t>и определяет уровень знаний</a:t>
            </a: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75" y="1095125"/>
            <a:ext cx="8927199" cy="90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Шаг 2. Определяет характеристики и контексты приложения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75" y="1095125"/>
            <a:ext cx="8927199" cy="90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Шаг 3. Результат: архитектура приложения</a:t>
            </a:r>
            <a:endParaRPr/>
          </a:p>
        </p:txBody>
      </p:sp>
      <p:pic>
        <p:nvPicPr>
          <p:cNvPr id="250" name="Google Shape;250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75" y="1095125"/>
            <a:ext cx="8927199" cy="90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Шаг 4. Обучающие модули подбираются </a:t>
            </a:r>
            <a:br>
              <a:rPr lang="ru"/>
            </a:br>
            <a:r>
              <a:rPr lang="ru"/>
              <a:t>для каждого контекста автоматизированно</a:t>
            </a:r>
            <a:endParaRPr/>
          </a:p>
        </p:txBody>
      </p:sp>
      <p:pic>
        <p:nvPicPr>
          <p:cNvPr id="256" name="Google Shape;256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75" y="1095125"/>
            <a:ext cx="8927199" cy="90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Шаг 5. Результат: Понятный план по обучению </a:t>
            </a:r>
            <a:br>
              <a:rPr lang="ru"/>
            </a:br>
            <a:r>
              <a:rPr lang="ru"/>
              <a:t>в разрезе проектов и продуктовых команд</a:t>
            </a:r>
            <a:endParaRPr/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8128"/>
            <a:ext cx="8819999" cy="8794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Мотивация</a:t>
            </a:r>
            <a:endParaRPr/>
          </a:p>
        </p:txBody>
      </p:sp>
      <p:pic>
        <p:nvPicPr>
          <p:cNvPr id="268" name="Google Shape;268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0" y="1185574"/>
            <a:ext cx="6659999" cy="697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613" y="2135838"/>
            <a:ext cx="6659999" cy="642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Персональная карта компетенций</a:t>
            </a:r>
            <a:endParaRPr/>
          </a:p>
        </p:txBody>
      </p:sp>
      <p:pic>
        <p:nvPicPr>
          <p:cNvPr id="275" name="Google Shape;275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1" t="-1978" r="-882"/>
          <a:stretch/>
        </p:blipFill>
        <p:spPr>
          <a:xfrm>
            <a:off x="-91325" y="925650"/>
            <a:ext cx="9018426" cy="9209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743a6648e_0_90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332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Теория и примеры кода</a:t>
            </a:r>
            <a:endParaRPr/>
          </a:p>
        </p:txBody>
      </p:sp>
      <p:sp>
        <p:nvSpPr>
          <p:cNvPr id="281" name="Google Shape;281;g2a743a6648e_0_90"/>
          <p:cNvSpPr txBox="1"/>
          <p:nvPr/>
        </p:nvSpPr>
        <p:spPr>
          <a:xfrm>
            <a:off x="360000" y="805250"/>
            <a:ext cx="612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Сотрудники получают доступ к учебным модулям гибридной структуры. 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82" name="Google Shape;282;g2a743a6648e_0_90"/>
          <p:cNvGrpSpPr/>
          <p:nvPr/>
        </p:nvGrpSpPr>
        <p:grpSpPr>
          <a:xfrm>
            <a:off x="119675" y="1217200"/>
            <a:ext cx="8602898" cy="6422399"/>
            <a:chOff x="119675" y="1217200"/>
            <a:chExt cx="8602898" cy="6422399"/>
          </a:xfrm>
        </p:grpSpPr>
        <p:pic>
          <p:nvPicPr>
            <p:cNvPr id="283" name="Google Shape;283;g2a743a6648e_0_90"/>
            <p:cNvPicPr preferRelativeResize="0"/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675" y="1995500"/>
              <a:ext cx="5725174" cy="5644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g2a743a6648e_0_90"/>
            <p:cNvPicPr preferRelativeResize="0"/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850" y="1217200"/>
              <a:ext cx="5788723" cy="5706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g2a743a6648e_0_90"/>
            <p:cNvPicPr preferRelativeResize="0"/>
            <p:nvPr/>
          </p:nvPicPr>
          <p:blipFill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1236" y="2785475"/>
              <a:ext cx="4877527" cy="4808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g2a743a6648e_0_90"/>
            <p:cNvSpPr/>
            <p:nvPr/>
          </p:nvSpPr>
          <p:spPr>
            <a:xfrm>
              <a:off x="444975" y="3627200"/>
              <a:ext cx="707400" cy="698100"/>
            </a:xfrm>
            <a:prstGeom prst="rect">
              <a:avLst/>
            </a:prstGeom>
            <a:solidFill>
              <a:srgbClr val="2C3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7" name="Google Shape;287;g2a743a6648e_0_90"/>
            <p:cNvSpPr/>
            <p:nvPr/>
          </p:nvSpPr>
          <p:spPr>
            <a:xfrm>
              <a:off x="2535050" y="3981900"/>
              <a:ext cx="597000" cy="612300"/>
            </a:xfrm>
            <a:prstGeom prst="rect">
              <a:avLst/>
            </a:prstGeom>
            <a:solidFill>
              <a:srgbClr val="2C3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8" name="Google Shape;288;g2a743a6648e_0_90"/>
            <p:cNvSpPr/>
            <p:nvPr/>
          </p:nvSpPr>
          <p:spPr>
            <a:xfrm>
              <a:off x="3314875" y="2732775"/>
              <a:ext cx="707400" cy="238800"/>
            </a:xfrm>
            <a:prstGeom prst="rect">
              <a:avLst/>
            </a:prstGeom>
            <a:solidFill>
              <a:srgbClr val="2C3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Квиз на реальных примерах</a:t>
            </a:r>
            <a:endParaRPr/>
          </a:p>
        </p:txBody>
      </p:sp>
      <p:pic>
        <p:nvPicPr>
          <p:cNvPr id="294" name="Google Shape;294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50" y="1187225"/>
            <a:ext cx="6630825" cy="6611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6"/>
          <a:stretch/>
        </p:blipFill>
        <p:spPr>
          <a:xfrm>
            <a:off x="4080950" y="2693320"/>
            <a:ext cx="4320998" cy="301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Люди делают продукт безопасным</a:t>
            </a:r>
            <a:endParaRPr/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440000"/>
            <a:ext cx="8099999" cy="323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Практика ревью кода</a:t>
            </a:r>
            <a:endParaRPr/>
          </a:p>
        </p:txBody>
      </p:sp>
      <p:pic>
        <p:nvPicPr>
          <p:cNvPr id="301" name="Google Shape;301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25" y="1187200"/>
            <a:ext cx="6634301" cy="661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100" y="2274825"/>
            <a:ext cx="5320402" cy="4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 txBox="1"/>
          <p:nvPr/>
        </p:nvSpPr>
        <p:spPr>
          <a:xfrm>
            <a:off x="360000" y="1440000"/>
            <a:ext cx="37800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Легко отчитаться и видеть прогресс</a:t>
            </a:r>
            <a:endParaRPr sz="1100" b="1" i="0" u="none" strike="noStrike" cap="non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Разработчики непрерывно обучаются основам безопасной разработки и знают основные типы уязвимостей.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8" name="Google Shape;308;p22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6906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4A00EF"/>
                </a:solidFill>
              </a:rPr>
              <a:t>Результаты от применения Start EDU</a:t>
            </a:r>
            <a:endParaRPr>
              <a:solidFill>
                <a:srgbClr val="4A00EF"/>
              </a:solidFill>
            </a:endParaRPr>
          </a:p>
        </p:txBody>
      </p:sp>
      <p:pic>
        <p:nvPicPr>
          <p:cNvPr id="309" name="Google Shape;309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7" t="-1853" r="-518"/>
          <a:stretch/>
        </p:blipFill>
        <p:spPr>
          <a:xfrm>
            <a:off x="4223825" y="1164400"/>
            <a:ext cx="4852201" cy="504500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2"/>
          <p:cNvSpPr txBox="1"/>
          <p:nvPr/>
        </p:nvSpPr>
        <p:spPr>
          <a:xfrm>
            <a:off x="360000" y="2399863"/>
            <a:ext cx="37800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Не нужно откладывать релизы из-за ИБ</a:t>
            </a:r>
            <a:endParaRPr sz="1100" b="1" i="0" u="none" strike="noStrike" cap="non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Умеют применить на практике полученные знания и выпускают ПО с корректно реализованными механизмами защиты.</a:t>
            </a:r>
            <a:endParaRPr sz="1100" b="1" i="0" u="none" strike="noStrike" cap="non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22"/>
          <p:cNvSpPr txBox="1"/>
          <p:nvPr/>
        </p:nvSpPr>
        <p:spPr>
          <a:xfrm>
            <a:off x="360000" y="3411900"/>
            <a:ext cx="37800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Не нужно объяснять зачем и как писать безопасный код</a:t>
            </a:r>
            <a:endParaRPr sz="1100" b="1" i="0" u="none" strike="noStrike" cap="non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Знают как устранять уязвимости в коде в зависимости от стека технологий.</a:t>
            </a:r>
            <a:endParaRPr sz="1100" b="1" i="0" u="none" strike="noStrike" cap="none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На 40-90% сокращаются дефекты </a:t>
            </a:r>
            <a:br>
              <a:rPr lang="ru"/>
            </a:br>
            <a:r>
              <a:rPr lang="ru"/>
              <a:t>при тестировании компонентов и приложений (OSS, SAST, Код ревью, DAST) </a:t>
            </a:r>
            <a:endParaRPr/>
          </a:p>
        </p:txBody>
      </p:sp>
      <p:sp>
        <p:nvSpPr>
          <p:cNvPr id="317" name="Google Shape;317;p23"/>
          <p:cNvSpPr txBox="1"/>
          <p:nvPr/>
        </p:nvSpPr>
        <p:spPr>
          <a:xfrm>
            <a:off x="360000" y="1731625"/>
            <a:ext cx="6120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Агрегированные данные по нашей клиентской базе позволяют говорить о значительном снижении количества ошибок:</a:t>
            </a:r>
            <a:endParaRPr sz="11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8" name="Google Shape;318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0000" y="2359900"/>
            <a:ext cx="672338" cy="33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45" y="2878500"/>
            <a:ext cx="689106" cy="3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999" y="2878499"/>
            <a:ext cx="672348" cy="3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472" y="2360447"/>
            <a:ext cx="695802" cy="33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437514"/>
            <a:ext cx="672338" cy="33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3345" y="3438075"/>
            <a:ext cx="689106" cy="33617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3"/>
          <p:cNvSpPr txBox="1"/>
          <p:nvPr/>
        </p:nvSpPr>
        <p:spPr>
          <a:xfrm>
            <a:off x="4912600" y="2527975"/>
            <a:ext cx="1671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Broken Access Control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5" name="Google Shape;325;p23"/>
          <p:cNvSpPr txBox="1"/>
          <p:nvPr/>
        </p:nvSpPr>
        <p:spPr>
          <a:xfrm>
            <a:off x="1197075" y="2527975"/>
            <a:ext cx="1671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Insecure Design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6" name="Google Shape;326;p23"/>
          <p:cNvSpPr txBox="1"/>
          <p:nvPr/>
        </p:nvSpPr>
        <p:spPr>
          <a:xfrm>
            <a:off x="4949600" y="3606700"/>
            <a:ext cx="30045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Identification and Authentication Failures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7" name="Google Shape;327;p23"/>
          <p:cNvSpPr txBox="1"/>
          <p:nvPr/>
        </p:nvSpPr>
        <p:spPr>
          <a:xfrm>
            <a:off x="1132600" y="3046575"/>
            <a:ext cx="1671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Cryptographic Failures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23"/>
          <p:cNvSpPr txBox="1"/>
          <p:nvPr/>
        </p:nvSpPr>
        <p:spPr>
          <a:xfrm>
            <a:off x="1134550" y="3606700"/>
            <a:ext cx="1671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Injection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9" name="Google Shape;329;p23"/>
          <p:cNvSpPr txBox="1"/>
          <p:nvPr/>
        </p:nvSpPr>
        <p:spPr>
          <a:xfrm>
            <a:off x="4949600" y="3046575"/>
            <a:ext cx="25053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Security Misconfiguration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Start EDU кейс: крупная технологическая компания, разрабатывающая онлайн-сервисы</a:t>
            </a:r>
            <a:endParaRPr/>
          </a:p>
        </p:txBody>
      </p:sp>
      <p:sp>
        <p:nvSpPr>
          <p:cNvPr id="335" name="Google Shape;335;p24"/>
          <p:cNvSpPr txBox="1"/>
          <p:nvPr/>
        </p:nvSpPr>
        <p:spPr>
          <a:xfrm>
            <a:off x="360000" y="1440000"/>
            <a:ext cx="378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Дано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6" name="Google Shape;336;p24"/>
          <p:cNvSpPr txBox="1"/>
          <p:nvPr/>
        </p:nvSpPr>
        <p:spPr>
          <a:xfrm>
            <a:off x="540000" y="1746000"/>
            <a:ext cx="36000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Продуктовые команды мало интересуются вопросами безопасности продуктов и считают, что это задача ИБ.</a:t>
            </a:r>
            <a:endParaRPr sz="1100" b="0" i="0" u="none" strike="noStrike" cap="non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 разработчиков нет времени, желания </a:t>
            </a:r>
            <a:b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мотивации самостоятельно разбираться в DevSecOps.</a:t>
            </a:r>
            <a:endParaRPr sz="1100" b="0" i="0" u="none" strike="noStrike" cap="non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7" name="Google Shape;337;p24"/>
          <p:cNvSpPr txBox="1"/>
          <p:nvPr/>
        </p:nvSpPr>
        <p:spPr>
          <a:xfrm>
            <a:off x="4500000" y="1440000"/>
            <a:ext cx="3960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Задача</a:t>
            </a:r>
            <a:endParaRPr sz="1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Научить продуктовые команды писать код без уязвимостей и помочь команде ИБ внедрить процесс безопасной разработки, который позволит:</a:t>
            </a:r>
            <a:endParaRPr sz="1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8" name="Google Shape;338;p24"/>
          <p:cNvSpPr txBox="1"/>
          <p:nvPr/>
        </p:nvSpPr>
        <p:spPr>
          <a:xfrm>
            <a:off x="4680000" y="2465100"/>
            <a:ext cx="3780000" cy="1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разработчикам самостоятельно находить уязвимости и правильно исправлять их в коде своих приложений;</a:t>
            </a:r>
            <a:endParaRPr sz="1100" b="0" i="0" u="none" strike="noStrike" cap="none">
              <a:solidFill>
                <a:srgbClr val="22222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разбирать и устранять замечания, полученные </a:t>
            </a:r>
            <a:b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Quality Gate;</a:t>
            </a:r>
            <a:endParaRPr sz="1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повысить культуру безопасной разработки </a:t>
            </a:r>
            <a:b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воспитать кибер-чемпионов </a:t>
            </a:r>
            <a:endParaRPr sz="1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9" name="Google Shape;339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350" y="244800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350" y="3125025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800" y="362160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745988"/>
            <a:ext cx="152400" cy="15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2420938"/>
            <a:ext cx="152400" cy="15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Start EDU кейс: крупная технологическая компания, разрабатывающая онлайн-сервисы</a:t>
            </a:r>
            <a:endParaRPr/>
          </a:p>
        </p:txBody>
      </p:sp>
      <p:sp>
        <p:nvSpPr>
          <p:cNvPr id="349" name="Google Shape;349;p25"/>
          <p:cNvSpPr txBox="1"/>
          <p:nvPr/>
        </p:nvSpPr>
        <p:spPr>
          <a:xfrm>
            <a:off x="360000" y="1440000"/>
            <a:ext cx="378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Решение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0" name="Google Shape;350;p25"/>
          <p:cNvSpPr txBox="1"/>
          <p:nvPr/>
        </p:nvSpPr>
        <p:spPr>
          <a:xfrm>
            <a:off x="360000" y="1746000"/>
            <a:ext cx="3736800" cy="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Start EDU как инструмент, который помогает разработчикам научиться писать безопасный </a:t>
            </a:r>
            <a:b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100" b="0" i="0" u="none" strike="noStrike" cap="none">
                <a:solidFill>
                  <a:srgbClr val="22222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качественный код с минимальным отвлечением от рабочих задач. 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1" name="Google Shape;351;p25"/>
          <p:cNvSpPr txBox="1"/>
          <p:nvPr/>
        </p:nvSpPr>
        <p:spPr>
          <a:xfrm>
            <a:off x="4500000" y="1440000"/>
            <a:ext cx="3960000" cy="6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1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</a:t>
            </a:r>
            <a:endParaRPr sz="11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Разработчики непрерывно обучаются, не отрываясь от текущих рабочих задач.</a:t>
            </a:r>
            <a:endParaRPr sz="1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52" name="Google Shape;352;p25"/>
          <p:cNvSpPr txBox="1"/>
          <p:nvPr/>
        </p:nvSpPr>
        <p:spPr>
          <a:xfrm>
            <a:off x="4680000" y="2286000"/>
            <a:ext cx="3780000" cy="2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Разработчики применяют лучшие практики </a:t>
            </a:r>
            <a:b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безопасности приложений в процессе разработки ПО.</a:t>
            </a:r>
            <a:endParaRPr sz="1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Кратно сократилось число уязвимостей. Триаж </a:t>
            </a:r>
            <a:b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доработки по требованиям безопасности занимают значительно меньше времени.</a:t>
            </a:r>
            <a:endParaRPr sz="1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Снизился Time To Market.</a:t>
            </a:r>
            <a:endParaRPr sz="1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Уменьшилось число конфликтов и жалоб со стороны продуктовых команд к командам безопасности.</a:t>
            </a:r>
            <a:endParaRPr sz="1100" b="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53" name="Google Shape;353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00" y="225060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00" y="2953175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00" y="362020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00" y="3914525"/>
            <a:ext cx="223050" cy="2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a743a6648e_0_26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Продукты Start X уже используют</a:t>
            </a:r>
            <a:endParaRPr/>
          </a:p>
        </p:txBody>
      </p:sp>
      <p:pic>
        <p:nvPicPr>
          <p:cNvPr id="362" name="Google Shape;362;g2a743a6648e_0_269" descr="Корпоративная айдентика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28" y="2841101"/>
            <a:ext cx="2357684" cy="394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2a743a6648e_0_269" descr="X5 Retail Group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0143" y="1460512"/>
            <a:ext cx="1815853" cy="55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g2a743a6648e_0_269" descr="Кто же натворил новый логотип «Ростелеком»? | 101internet.ru | Яндекс Дзен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00" y="1303200"/>
            <a:ext cx="1942320" cy="866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g2a743a6648e_0_26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022" y="1488043"/>
            <a:ext cx="1393626" cy="49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g2a743a6648e_0_269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875" y="2815335"/>
            <a:ext cx="1937920" cy="44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2a743a6648e_0_269" descr="SWIFT-код JSBSRU2PXXX - ПАО &quot;БАНК &quot;САНКТ-ПЕТЕРБУРГ&quot; - Banklab.ru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3876" y="3802663"/>
            <a:ext cx="1937919" cy="123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2a743a6648e_0_269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220" y="4163777"/>
            <a:ext cx="2357700" cy="514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g2a743a6648e_0_269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49" y="4164251"/>
            <a:ext cx="1393623" cy="513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g2a743a6648e_0_269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2558112"/>
            <a:ext cx="1541975" cy="770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6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 sz="3200"/>
              <a:t>Начать пилот Start EDU </a:t>
            </a:r>
            <a:endParaRPr sz="3200"/>
          </a:p>
        </p:txBody>
      </p:sp>
      <p:sp>
        <p:nvSpPr>
          <p:cNvPr id="376" name="Google Shape;376;p26"/>
          <p:cNvSpPr txBox="1"/>
          <p:nvPr/>
        </p:nvSpPr>
        <p:spPr>
          <a:xfrm>
            <a:off x="6800100" y="4433700"/>
            <a:ext cx="201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4E01F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sales@startx.team</a:t>
            </a:r>
            <a:endParaRPr sz="1600" b="0" i="0" u="none" strike="noStrike" cap="none">
              <a:solidFill>
                <a:srgbClr val="4E01F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7" name="Google Shape;377;p26"/>
          <p:cNvSpPr txBox="1"/>
          <p:nvPr/>
        </p:nvSpPr>
        <p:spPr>
          <a:xfrm>
            <a:off x="360000" y="1440000"/>
            <a:ext cx="39501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формирования навыков написания безопасного кода </a:t>
            </a:r>
            <a:endParaRPr sz="1600" b="0" i="0" u="none" strike="noStrike" cap="none">
              <a:solidFill>
                <a:srgbClr val="4E01F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8" name="Google Shape;378;p26"/>
          <p:cNvSpPr txBox="1"/>
          <p:nvPr/>
        </p:nvSpPr>
        <p:spPr>
          <a:xfrm>
            <a:off x="4500000" y="4433700"/>
            <a:ext cx="201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rgbClr val="4E01F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+7 499 677 19 07</a:t>
            </a:r>
            <a:endParaRPr sz="1600" b="0" i="0" u="none" strike="noStrike" cap="none">
              <a:solidFill>
                <a:srgbClr val="4E01F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79" name="Google Shape;379;p26"/>
          <p:cNvSpPr txBox="1"/>
          <p:nvPr/>
        </p:nvSpPr>
        <p:spPr>
          <a:xfrm>
            <a:off x="655675" y="2184150"/>
            <a:ext cx="6106200" cy="14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4 недели</a:t>
            </a:r>
            <a:endParaRPr sz="16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облаке вендора (SaaS)</a:t>
            </a:r>
            <a:endParaRPr sz="16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5–15 пользователей</a:t>
            </a:r>
            <a:endParaRPr sz="16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" sz="16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 7 обучающих материалов</a:t>
            </a:r>
            <a:endParaRPr sz="16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80" name="Google Shape;380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218415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262185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00785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393850"/>
            <a:ext cx="223050" cy="2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17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Подход Shift-Left Security</a:t>
            </a:r>
            <a:endParaRPr/>
          </a:p>
        </p:txBody>
      </p:sp>
      <p:pic>
        <p:nvPicPr>
          <p:cNvPr id="178" name="Google Shape;178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439999"/>
            <a:ext cx="8099999" cy="326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"/>
          <p:cNvSpPr txBox="1"/>
          <p:nvPr/>
        </p:nvSpPr>
        <p:spPr>
          <a:xfrm>
            <a:off x="1290561" y="3457138"/>
            <a:ext cx="59010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Внедрение</a:t>
            </a:r>
            <a:r>
              <a:rPr lang="ru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проверок и практик безопасности в процессе SDLC </a:t>
            </a:r>
            <a:r>
              <a:rPr lang="ru" sz="1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так рано и так часто, как это возможно.</a:t>
            </a:r>
            <a:endParaRPr sz="1400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4320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Наш подход к безопасной разработке </a:t>
            </a:r>
            <a:endParaRPr/>
          </a:p>
        </p:txBody>
      </p:sp>
      <p:pic>
        <p:nvPicPr>
          <p:cNvPr id="185" name="Google Shape;185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440000"/>
            <a:ext cx="8099999" cy="3239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4600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/>
              <a:t>Технические инструменты применяются в самом конце процесса и замедляют выпуск релиза</a:t>
            </a:r>
            <a:endParaRPr sz="2300"/>
          </a:p>
        </p:txBody>
      </p:sp>
      <p:pic>
        <p:nvPicPr>
          <p:cNvPr id="191" name="Google Shape;191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440000"/>
            <a:ext cx="8099999" cy="3330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460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Start REQ и EDU ускоряют прохождение </a:t>
            </a:r>
            <a:br>
              <a:rPr lang="ru"/>
            </a:br>
            <a:r>
              <a:rPr lang="ru"/>
              <a:t>Quality Gates и выпуск релиза</a:t>
            </a:r>
            <a:endParaRPr/>
          </a:p>
        </p:txBody>
      </p:sp>
      <p:pic>
        <p:nvPicPr>
          <p:cNvPr id="197" name="Google Shape;197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440000"/>
            <a:ext cx="8099999" cy="3334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/>
              <a:t>Относительная стоимость устранения дефектов на разных этапах разработки ПО</a:t>
            </a:r>
            <a:endParaRPr/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1440000"/>
            <a:ext cx="8099999" cy="346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81000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ru"/>
              <a:t>Чтобы создавать защищенные приложения AppSec или Teamlead должен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4500000" y="1440000"/>
            <a:ext cx="39600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Создает киберчемпионов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360000" y="1440000"/>
            <a:ext cx="37800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Обучает команду принципам безопасной разработки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4680000" y="1727100"/>
            <a:ext cx="3780000" cy="16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Вовлечь разработчиков в процесс DevSecOps.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Замотивировать их применять практики создания безопасных приложений.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Совершенствовать и ускорять разработку с учетом осознания важности вопросов безопасности.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00" y="1691688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00" y="1997238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600" y="2507263"/>
            <a:ext cx="223050" cy="22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8"/>
          <p:cNvSpPr txBox="1"/>
          <p:nvPr/>
        </p:nvSpPr>
        <p:spPr>
          <a:xfrm>
            <a:off x="537550" y="1921800"/>
            <a:ext cx="3602400" cy="19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Разработчики должны уметь применять на практике полученные знания и выпускать ПО с корректно реализованными механизмами защиты.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Разработчики должны знать, как устранить уязвимости в коде в зависимости от применяемого стека технологий.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Внедрить правильный и эффективный процесс обучения на основе реальных задач по коду.</a:t>
            </a:r>
            <a:endParaRPr sz="11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50" y="1886400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50" y="2776425"/>
            <a:ext cx="223050" cy="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50" y="3450425"/>
            <a:ext cx="223050" cy="2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00EF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"/>
          <p:cNvSpPr txBox="1"/>
          <p:nvPr/>
        </p:nvSpPr>
        <p:spPr>
          <a:xfrm>
            <a:off x="360000" y="1440000"/>
            <a:ext cx="3780000" cy="19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Для владельцев продуктов, AppSec-специалистов, тимлидов, разработчиков и других членов продуктовых команд.</a:t>
            </a:r>
            <a:endParaRPr sz="11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Платформа интерактивного обучения навыкам написания красивого кода без уязвимостей.</a:t>
            </a:r>
            <a:endParaRPr sz="11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 конкретных рабочих ситуациях </a:t>
            </a:r>
            <a:br>
              <a:rPr lang="ru" sz="11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контекстах объясняет, как реализовать выставленные требования по безопасности в разрабатываемом ПО.</a:t>
            </a:r>
            <a:endParaRPr sz="1100" b="0" i="0" u="none" strike="noStrike" cap="non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4" name="Google Shape;224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3"/>
          <a:stretch/>
        </p:blipFill>
        <p:spPr>
          <a:xfrm>
            <a:off x="4254325" y="1256725"/>
            <a:ext cx="4772075" cy="495267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9"/>
          <p:cNvSpPr txBox="1">
            <a:spLocks noGrp="1"/>
          </p:cNvSpPr>
          <p:nvPr>
            <p:ph type="title"/>
          </p:nvPr>
        </p:nvSpPr>
        <p:spPr>
          <a:xfrm>
            <a:off x="360000" y="360000"/>
            <a:ext cx="610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/>
              <a:t>Start 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Macintosh PowerPoint</Application>
  <PresentationFormat>Экран (16:9)</PresentationFormat>
  <Paragraphs>75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Montserrat SemiBold</vt:lpstr>
      <vt:lpstr>Montserrat ExtraBold</vt:lpstr>
      <vt:lpstr>Montserrat</vt:lpstr>
      <vt:lpstr>Montserrat Medium</vt:lpstr>
      <vt:lpstr>Simple Light</vt:lpstr>
      <vt:lpstr>Simple Light</vt:lpstr>
      <vt:lpstr>Поможем снизить Time to Market и вовлечь продуктовые команды в процессы DevSecOps</vt:lpstr>
      <vt:lpstr>Люди делают продукт безопасным</vt:lpstr>
      <vt:lpstr>Подход Shift-Left Security</vt:lpstr>
      <vt:lpstr>Наш подход к безопасной разработке </vt:lpstr>
      <vt:lpstr>Технические инструменты применяются в самом конце процесса и замедляют выпуск релиза</vt:lpstr>
      <vt:lpstr>Start REQ и EDU ускоряют прохождение  Quality Gates и выпуск релиза</vt:lpstr>
      <vt:lpstr>Относительная стоимость устранения дефектов на разных этапах разработки ПО</vt:lpstr>
      <vt:lpstr>Чтобы создавать защищенные приложения AppSec или Teamlead должен</vt:lpstr>
      <vt:lpstr>Start EDU</vt:lpstr>
      <vt:lpstr>Шаг 0. Оценивает знания и навыки продуктовой команды</vt:lpstr>
      <vt:lpstr>Шаг 1. Собирает команду проекта  и определяет уровень знаний </vt:lpstr>
      <vt:lpstr>Шаг 2. Определяет характеристики и контексты приложения </vt:lpstr>
      <vt:lpstr>Шаг 3. Результат: архитектура приложения</vt:lpstr>
      <vt:lpstr>Шаг 4. Обучающие модули подбираются  для каждого контекста автоматизированно</vt:lpstr>
      <vt:lpstr>Шаг 5. Результат: Понятный план по обучению  в разрезе проектов и продуктовых команд</vt:lpstr>
      <vt:lpstr>Мотивация</vt:lpstr>
      <vt:lpstr>Персональная карта компетенций</vt:lpstr>
      <vt:lpstr>Теория и примеры кода</vt:lpstr>
      <vt:lpstr>Квиз на реальных примерах</vt:lpstr>
      <vt:lpstr>Практика ревью кода</vt:lpstr>
      <vt:lpstr>Результаты от применения Start EDU</vt:lpstr>
      <vt:lpstr>На 40-90% сокращаются дефекты  при тестировании компонентов и приложений (OSS, SAST, Код ревью, DAST) </vt:lpstr>
      <vt:lpstr>Start EDU кейс: крупная технологическая компания, разрабатывающая онлайн-сервисы</vt:lpstr>
      <vt:lpstr>Start EDU кейс: крупная технологическая компания, разрабатывающая онлайн-сервисы</vt:lpstr>
      <vt:lpstr>Продукты Start X уже используют</vt:lpstr>
      <vt:lpstr>Начать пилот Start 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Поможем снизить Time to Market и вовлечь продуктовые команды в процессы DevSecOps</dc:title>
  <cp:lastModifiedBy>Alena Samarina</cp:lastModifiedBy>
  <cp:revision>1</cp:revision>
  <dcterms:modified xsi:type="dcterms:W3CDTF">2023-12-15T12:35:17Z</dcterms:modified>
</cp:coreProperties>
</file>