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Montserrat SemiBold"/>
      <p:regular r:id="rId33"/>
      <p:bold r:id="rId34"/>
      <p:italic r:id="rId35"/>
      <p:boldItalic r:id="rId36"/>
    </p:embeddedFont>
    <p:embeddedFont>
      <p:font typeface="Roboto"/>
      <p:regular r:id="rId37"/>
      <p:bold r:id="rId38"/>
      <p:italic r:id="rId39"/>
      <p:boldItalic r:id="rId40"/>
    </p:embeddedFont>
    <p:embeddedFont>
      <p:font typeface="Montserrat"/>
      <p:regular r:id="rId41"/>
      <p:bold r:id="rId42"/>
      <p:italic r:id="rId43"/>
      <p:boldItalic r:id="rId44"/>
    </p:embeddedFont>
    <p:embeddedFont>
      <p:font typeface="Montserrat Medium"/>
      <p:regular r:id="rId45"/>
      <p:bold r:id="rId46"/>
      <p:italic r:id="rId47"/>
      <p:boldItalic r:id="rId48"/>
    </p:embeddedFont>
    <p:embeddedFont>
      <p:font typeface="Montserrat ExtraBold"/>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51" roundtripDataSignature="AMtx7mg3VMZckbGwJl6hva9B2POdeUhA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E49BAA-FA20-4D3D-9C9A-1F98B2809C31}">
  <a:tblStyle styleId="{1DE49BAA-FA20-4D3D-9C9A-1F98B2809C31}" styleName="Table_0">
    <a:wholeTbl>
      <a:tcTxStyle b="off" i="off">
        <a:font>
          <a:latin typeface="Calibri"/>
          <a:ea typeface="Calibri"/>
          <a:cs typeface="Calibri"/>
        </a:font>
        <a:srgbClr val="000000"/>
      </a:tcTxStyle>
      <a:tcStyle>
        <a:tcBdr>
          <a:left>
            <a:ln cap="flat" cmpd="sng" w="12700">
              <a:solidFill>
                <a:srgbClr val="999999"/>
              </a:solidFill>
              <a:prstDash val="solid"/>
              <a:round/>
              <a:headEnd len="sm" w="sm" type="none"/>
              <a:tailEnd len="sm" w="sm" type="none"/>
            </a:ln>
          </a:left>
          <a:right>
            <a:ln cap="flat" cmpd="sng" w="12700">
              <a:solidFill>
                <a:srgbClr val="999999"/>
              </a:solidFill>
              <a:prstDash val="solid"/>
              <a:round/>
              <a:headEnd len="sm" w="sm" type="none"/>
              <a:tailEnd len="sm" w="sm" type="none"/>
            </a:ln>
          </a:right>
          <a:top>
            <a:ln cap="flat" cmpd="sng" w="12700">
              <a:solidFill>
                <a:srgbClr val="999999"/>
              </a:solidFill>
              <a:prstDash val="solid"/>
              <a:round/>
              <a:headEnd len="sm" w="sm" type="none"/>
              <a:tailEnd len="sm" w="sm" type="none"/>
            </a:ln>
          </a:top>
          <a:bottom>
            <a:ln cap="flat" cmpd="sng" w="12700">
              <a:solidFill>
                <a:srgbClr val="999999"/>
              </a:solidFill>
              <a:prstDash val="solid"/>
              <a:round/>
              <a:headEnd len="sm" w="sm" type="none"/>
              <a:tailEnd len="sm" w="sm" type="none"/>
            </a:ln>
          </a:bottom>
          <a:insideH>
            <a:ln cap="flat" cmpd="sng" w="12700">
              <a:solidFill>
                <a:srgbClr val="999999"/>
              </a:solidFill>
              <a:prstDash val="solid"/>
              <a:round/>
              <a:headEnd len="sm" w="sm" type="none"/>
              <a:tailEnd len="sm" w="sm" type="none"/>
            </a:ln>
          </a:insideH>
          <a:insideV>
            <a:ln cap="flat" cmpd="sng" w="12700">
              <a:solidFill>
                <a:srgbClr val="999999"/>
              </a:solidFill>
              <a:prstDash val="solid"/>
              <a:round/>
              <a:headEnd len="sm" w="sm" type="none"/>
              <a:tailEnd len="sm" w="sm" type="none"/>
            </a:ln>
          </a:insideV>
        </a:tcBdr>
        <a:fill>
          <a:solidFill>
            <a:srgbClr val="E6FFFF"/>
          </a:solidFill>
        </a:fill>
      </a:tcStyle>
    </a:wholeTbl>
    <a:band1H>
      <a:tcTxStyle b="off" i="off"/>
      <a:tcStyle>
        <a:fill>
          <a:solidFill>
            <a:srgbClr val="CAFFFF"/>
          </a:solidFill>
        </a:fill>
      </a:tcStyle>
    </a:band1H>
    <a:band2H>
      <a:tcTxStyle b="off" i="off"/>
    </a:band2H>
    <a:band1V>
      <a:tcTxStyle b="off" i="off"/>
      <a:tcStyle>
        <a:fill>
          <a:solidFill>
            <a:srgbClr val="CAFFFF"/>
          </a:solidFill>
        </a:fill>
      </a:tcStyle>
    </a:band1V>
    <a:band2V>
      <a:tcTxStyle b="off" i="off"/>
    </a:band2V>
    <a:lastCol>
      <a:tcTxStyle b="on" i="off">
        <a:font>
          <a:latin typeface="Calibri"/>
          <a:ea typeface="Calibri"/>
          <a:cs typeface="Calibri"/>
        </a:font>
        <a:srgbClr val="999999"/>
      </a:tcTxStyle>
      <a:tcStyle>
        <a:fill>
          <a:solidFill>
            <a:srgbClr val="00FFFF"/>
          </a:solidFill>
        </a:fill>
      </a:tcStyle>
    </a:lastCol>
    <a:firstCol>
      <a:tcTxStyle b="on" i="off">
        <a:font>
          <a:latin typeface="Calibri"/>
          <a:ea typeface="Calibri"/>
          <a:cs typeface="Calibri"/>
        </a:font>
        <a:srgbClr val="999999"/>
      </a:tcTxStyle>
      <a:tcStyle>
        <a:fill>
          <a:solidFill>
            <a:srgbClr val="00FFFF"/>
          </a:solidFill>
        </a:fill>
      </a:tcStyle>
    </a:firstCol>
    <a:lastRow>
      <a:tcTxStyle b="on" i="off">
        <a:font>
          <a:latin typeface="Calibri"/>
          <a:ea typeface="Calibri"/>
          <a:cs typeface="Calibri"/>
        </a:font>
        <a:srgbClr val="999999"/>
      </a:tcTxStyle>
      <a:tcStyle>
        <a:tcBdr>
          <a:top>
            <a:ln cap="flat" cmpd="sng" w="38100">
              <a:solidFill>
                <a:srgbClr val="999999"/>
              </a:solidFill>
              <a:prstDash val="solid"/>
              <a:round/>
              <a:headEnd len="sm" w="sm" type="none"/>
              <a:tailEnd len="sm" w="sm" type="none"/>
            </a:ln>
          </a:top>
        </a:tcBdr>
        <a:fill>
          <a:solidFill>
            <a:srgbClr val="00FFFF"/>
          </a:solidFill>
        </a:fill>
      </a:tcStyle>
    </a:lastRow>
    <a:seCell>
      <a:tcTxStyle b="off" i="off"/>
    </a:seCell>
    <a:swCell>
      <a:tcTxStyle b="off" i="off"/>
    </a:swCell>
    <a:firstRow>
      <a:tcTxStyle b="on" i="off">
        <a:font>
          <a:latin typeface="Calibri"/>
          <a:ea typeface="Calibri"/>
          <a:cs typeface="Calibri"/>
        </a:font>
        <a:srgbClr val="999999"/>
      </a:tcTxStyle>
      <a:tcStyle>
        <a:tcBdr>
          <a:bottom>
            <a:ln cap="flat" cmpd="sng" w="38100">
              <a:solidFill>
                <a:srgbClr val="999999"/>
              </a:solidFill>
              <a:prstDash val="solid"/>
              <a:round/>
              <a:headEnd len="sm" w="sm" type="none"/>
              <a:tailEnd len="sm" w="sm" type="none"/>
            </a:ln>
          </a:bottom>
        </a:tcBdr>
        <a:fill>
          <a:solidFill>
            <a:srgbClr val="00FFFF"/>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MontserratMedium-bold.fntdata"/><Relationship Id="rId45"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Medium-boldItalic.fntdata"/><Relationship Id="rId47" Type="http://schemas.openxmlformats.org/officeDocument/2006/relationships/font" Target="fonts/MontserratMedium-italic.fntdata"/><Relationship Id="rId49" Type="http://schemas.openxmlformats.org/officeDocument/2006/relationships/font" Target="fonts/MontserratExtraBol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MontserratSemiBold-regular.fntdata"/><Relationship Id="rId32" Type="http://schemas.openxmlformats.org/officeDocument/2006/relationships/slide" Target="slides/slide25.xml"/><Relationship Id="rId35" Type="http://schemas.openxmlformats.org/officeDocument/2006/relationships/font" Target="fonts/MontserratSemiBold-italic.fntdata"/><Relationship Id="rId34" Type="http://schemas.openxmlformats.org/officeDocument/2006/relationships/font" Target="fonts/MontserratSemiBold-bold.fntdata"/><Relationship Id="rId37" Type="http://schemas.openxmlformats.org/officeDocument/2006/relationships/font" Target="fonts/Roboto-regular.fntdata"/><Relationship Id="rId36" Type="http://schemas.openxmlformats.org/officeDocument/2006/relationships/font" Target="fonts/MontserratSemiBold-boldItalic.fntdata"/><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customschemas.google.com/relationships/presentationmetadata" Target="metadata"/><Relationship Id="rId50" Type="http://schemas.openxmlformats.org/officeDocument/2006/relationships/font" Target="fonts/MontserratExtraBold-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2857"/>
              </a:lnSpc>
              <a:spcBef>
                <a:spcPts val="500"/>
              </a:spcBef>
              <a:spcAft>
                <a:spcPts val="0"/>
              </a:spcAft>
              <a:buSzPts val="1100"/>
              <a:buNone/>
            </a:pPr>
            <a:r>
              <a:t/>
            </a:r>
            <a:endParaRPr sz="1050">
              <a:solidFill>
                <a:srgbClr val="777777"/>
              </a:solidFill>
              <a:highlight>
                <a:srgbClr val="FFFFFF"/>
              </a:highlight>
              <a:latin typeface="Roboto"/>
              <a:ea typeface="Roboto"/>
              <a:cs typeface="Roboto"/>
              <a:sym typeface="Roboto"/>
            </a:endParaRPr>
          </a:p>
          <a:p>
            <a:pPr indent="0" lvl="0" marL="0" rtl="0" algn="l">
              <a:lnSpc>
                <a:spcPct val="142857"/>
              </a:lnSpc>
              <a:spcBef>
                <a:spcPts val="500"/>
              </a:spcBef>
              <a:spcAft>
                <a:spcPts val="0"/>
              </a:spcAft>
              <a:buSzPts val="1100"/>
              <a:buNone/>
            </a:pPr>
            <a:r>
              <a:rPr lang="ru" sz="1050">
                <a:solidFill>
                  <a:srgbClr val="777777"/>
                </a:solidFill>
                <a:highlight>
                  <a:srgbClr val="FFFFFF"/>
                </a:highlight>
                <a:latin typeface="Roboto"/>
                <a:ea typeface="Roboto"/>
                <a:cs typeface="Roboto"/>
                <a:sym typeface="Roboto"/>
              </a:rPr>
              <a:t>вопросы по пунктам можно задавать Саше Сергиевской</a:t>
            </a:r>
            <a:endParaRPr sz="1050">
              <a:solidFill>
                <a:srgbClr val="777777"/>
              </a:solidFill>
              <a:highlight>
                <a:srgbClr val="FFFFFF"/>
              </a:highlight>
              <a:latin typeface="Roboto"/>
              <a:ea typeface="Roboto"/>
              <a:cs typeface="Roboto"/>
              <a:sym typeface="Roboto"/>
            </a:endParaRPr>
          </a:p>
          <a:p>
            <a:pPr indent="0" lvl="0" marL="0" rtl="0" algn="l">
              <a:lnSpc>
                <a:spcPct val="142857"/>
              </a:lnSpc>
              <a:spcBef>
                <a:spcPts val="500"/>
              </a:spcBef>
              <a:spcAft>
                <a:spcPts val="0"/>
              </a:spcAft>
              <a:buSzPts val="1100"/>
              <a:buNone/>
            </a:pPr>
            <a:r>
              <a:rPr lang="ru" sz="1050">
                <a:solidFill>
                  <a:srgbClr val="777777"/>
                </a:solidFill>
                <a:highlight>
                  <a:srgbClr val="FFFFFF"/>
                </a:highlight>
                <a:latin typeface="Roboto"/>
                <a:ea typeface="Roboto"/>
                <a:cs typeface="Roboto"/>
                <a:sym typeface="Roboto"/>
              </a:rPr>
              <a:t>итогово согласовывать слайд будем с Андреем А.</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a74406efc0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2a74406efc0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tartx.team/?utm_source=referral&amp;utm_medium=presentation&amp;utm_campaign=start_edu_business_proposal" TargetMode="External"/><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tartx.team/?utm_source=referral&amp;utm_medium=presentation&amp;utm_campaign=start_edu_business_proposal" TargetMode="External"/><Relationship Id="rId3"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REQ Скриншот">
  <p:cSld name="black_1_1_1_1_1_1_1_1_1">
    <p:bg>
      <p:bgPr>
        <a:solidFill>
          <a:srgbClr val="4A00EF"/>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11" name="Google Shape;11;p26"/>
          <p:cNvPicPr preferRelativeResize="0"/>
          <p:nvPr/>
        </p:nvPicPr>
        <p:blipFill rotWithShape="1">
          <a:blip r:embed="rId2">
            <a:alphaModFix/>
          </a:blip>
          <a:srcRect b="0" l="0" r="0" t="0"/>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EDU 1">
  <p:cSld name="black_1_1_1_3">
    <p:bg>
      <p:bgPr>
        <a:solidFill>
          <a:srgbClr val="4A00EF"/>
        </a:solidFill>
      </p:bgPr>
    </p:bg>
    <p:spTree>
      <p:nvGrpSpPr>
        <p:cNvPr id="40" name="Shape 40"/>
        <p:cNvGrpSpPr/>
        <p:nvPr/>
      </p:nvGrpSpPr>
      <p:grpSpPr>
        <a:xfrm>
          <a:off x="0" y="0"/>
          <a:ext cx="0" cy="0"/>
          <a:chOff x="0" y="0"/>
          <a:chExt cx="0" cy="0"/>
        </a:xfrm>
      </p:grpSpPr>
      <p:sp>
        <p:nvSpPr>
          <p:cNvPr id="41" name="Google Shape;41;p35"/>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42" name="Google Shape;42;p35"/>
          <p:cNvPicPr preferRelativeResize="0"/>
          <p:nvPr/>
        </p:nvPicPr>
        <p:blipFill rotWithShape="1">
          <a:blip r:embed="rId2">
            <a:alphaModFix/>
          </a:blip>
          <a:srcRect b="0" l="0" r="0" t="0"/>
          <a:stretch/>
        </p:blipFill>
        <p:spPr>
          <a:xfrm rot="-5400000">
            <a:off x="7867976" y="3729872"/>
            <a:ext cx="1634400" cy="269626"/>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X ">
  <p:cSld name="black_1_1_1_2_2">
    <p:bg>
      <p:bgPr>
        <a:solidFill>
          <a:srgbClr val="4A00EF"/>
        </a:solidFill>
      </p:bgPr>
    </p:bg>
    <p:spTree>
      <p:nvGrpSpPr>
        <p:cNvPr id="43" name="Shape 43"/>
        <p:cNvGrpSpPr/>
        <p:nvPr/>
      </p:nvGrpSpPr>
      <p:grpSpPr>
        <a:xfrm>
          <a:off x="0" y="0"/>
          <a:ext cx="0" cy="0"/>
          <a:chOff x="0" y="0"/>
          <a:chExt cx="0" cy="0"/>
        </a:xfrm>
      </p:grpSpPr>
      <p:sp>
        <p:nvSpPr>
          <p:cNvPr id="44" name="Google Shape;44;p36"/>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45" name="Google Shape;45;p36"/>
          <p:cNvPicPr preferRelativeResize="0"/>
          <p:nvPr/>
        </p:nvPicPr>
        <p:blipFill rotWithShape="1">
          <a:blip r:embed="rId2">
            <a:alphaModFix/>
          </a:blip>
          <a:srcRect b="0" l="0" r="0" t="0"/>
          <a:stretch/>
        </p:blipFill>
        <p:spPr>
          <a:xfrm rot="-5400000">
            <a:off x="7940564" y="3800581"/>
            <a:ext cx="1488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1">
  <p:cSld name="black_1_1_1_2_1_2">
    <p:bg>
      <p:bgPr>
        <a:solidFill>
          <a:srgbClr val="4A00EF"/>
        </a:solidFill>
      </p:bgPr>
    </p:bg>
    <p:spTree>
      <p:nvGrpSpPr>
        <p:cNvPr id="46" name="Shape 46"/>
        <p:cNvGrpSpPr/>
        <p:nvPr/>
      </p:nvGrpSpPr>
      <p:grpSpPr>
        <a:xfrm>
          <a:off x="0" y="0"/>
          <a:ext cx="0" cy="0"/>
          <a:chOff x="0" y="0"/>
          <a:chExt cx="0" cy="0"/>
        </a:xfrm>
      </p:grpSpPr>
      <p:sp>
        <p:nvSpPr>
          <p:cNvPr id="47" name="Google Shape;47;p37"/>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SzPts val="1100"/>
              <a:buNone/>
              <a:defRPr>
                <a:highlight>
                  <a:schemeClr val="lt1"/>
                </a:highlight>
              </a:defRPr>
            </a:lvl2pPr>
            <a:lvl3pPr lvl="2" algn="l">
              <a:lnSpc>
                <a:spcPct val="100000"/>
              </a:lnSpc>
              <a:spcBef>
                <a:spcPts val="0"/>
              </a:spcBef>
              <a:spcAft>
                <a:spcPts val="0"/>
              </a:spcAft>
              <a:buSzPts val="1100"/>
              <a:buNone/>
              <a:defRPr>
                <a:highlight>
                  <a:schemeClr val="lt1"/>
                </a:highlight>
              </a:defRPr>
            </a:lvl3pPr>
            <a:lvl4pPr lvl="3" algn="l">
              <a:lnSpc>
                <a:spcPct val="100000"/>
              </a:lnSpc>
              <a:spcBef>
                <a:spcPts val="0"/>
              </a:spcBef>
              <a:spcAft>
                <a:spcPts val="0"/>
              </a:spcAft>
              <a:buSzPts val="1100"/>
              <a:buNone/>
              <a:defRPr>
                <a:highlight>
                  <a:schemeClr val="lt1"/>
                </a:highlight>
              </a:defRPr>
            </a:lvl4pPr>
            <a:lvl5pPr lvl="4" algn="l">
              <a:lnSpc>
                <a:spcPct val="100000"/>
              </a:lnSpc>
              <a:spcBef>
                <a:spcPts val="0"/>
              </a:spcBef>
              <a:spcAft>
                <a:spcPts val="0"/>
              </a:spcAft>
              <a:buSzPts val="1100"/>
              <a:buNone/>
              <a:defRPr>
                <a:highlight>
                  <a:schemeClr val="lt1"/>
                </a:highlight>
              </a:defRPr>
            </a:lvl5pPr>
            <a:lvl6pPr lvl="5" algn="l">
              <a:lnSpc>
                <a:spcPct val="100000"/>
              </a:lnSpc>
              <a:spcBef>
                <a:spcPts val="0"/>
              </a:spcBef>
              <a:spcAft>
                <a:spcPts val="0"/>
              </a:spcAft>
              <a:buSzPts val="1100"/>
              <a:buNone/>
              <a:defRPr>
                <a:highlight>
                  <a:schemeClr val="lt1"/>
                </a:highlight>
              </a:defRPr>
            </a:lvl6pPr>
            <a:lvl7pPr lvl="6" algn="l">
              <a:lnSpc>
                <a:spcPct val="100000"/>
              </a:lnSpc>
              <a:spcBef>
                <a:spcPts val="0"/>
              </a:spcBef>
              <a:spcAft>
                <a:spcPts val="0"/>
              </a:spcAft>
              <a:buSzPts val="1100"/>
              <a:buNone/>
              <a:defRPr>
                <a:highlight>
                  <a:schemeClr val="lt1"/>
                </a:highlight>
              </a:defRPr>
            </a:lvl7pPr>
            <a:lvl8pPr lvl="7" algn="l">
              <a:lnSpc>
                <a:spcPct val="100000"/>
              </a:lnSpc>
              <a:spcBef>
                <a:spcPts val="0"/>
              </a:spcBef>
              <a:spcAft>
                <a:spcPts val="0"/>
              </a:spcAft>
              <a:buSzPts val="1100"/>
              <a:buNone/>
              <a:defRPr>
                <a:highlight>
                  <a:schemeClr val="lt1"/>
                </a:highlight>
              </a:defRPr>
            </a:lvl8pPr>
            <a:lvl9pPr lvl="8" algn="l">
              <a:lnSpc>
                <a:spcPct val="100000"/>
              </a:lnSpc>
              <a:spcBef>
                <a:spcPts val="0"/>
              </a:spcBef>
              <a:spcAft>
                <a:spcPts val="0"/>
              </a:spcAft>
              <a:buSzPts val="1100"/>
              <a:buNone/>
              <a:defRPr>
                <a:highlight>
                  <a:schemeClr val="lt1"/>
                </a:highlight>
              </a:defRPr>
            </a:lvl9pPr>
          </a:lstStyle>
          <a:p/>
        </p:txBody>
      </p:sp>
      <p:pic>
        <p:nvPicPr>
          <p:cNvPr id="48" name="Google Shape;48;p37"/>
          <p:cNvPicPr preferRelativeResize="0"/>
          <p:nvPr/>
        </p:nvPicPr>
        <p:blipFill rotWithShape="1">
          <a:blip r:embed="rId2">
            <a:alphaModFix/>
          </a:blip>
          <a:srcRect b="0" l="0" r="0" t="0"/>
          <a:stretch/>
        </p:blipFill>
        <p:spPr>
          <a:xfrm rot="-5400000">
            <a:off x="7846075" y="3706075"/>
            <a:ext cx="1677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CTF 1">
  <p:cSld name="black_1_1_1_2_1_1_2">
    <p:bg>
      <p:bgPr>
        <a:solidFill>
          <a:srgbClr val="4A00EF"/>
        </a:solidFill>
      </p:bgPr>
    </p:bg>
    <p:spTree>
      <p:nvGrpSpPr>
        <p:cNvPr id="49" name="Shape 49"/>
        <p:cNvGrpSpPr/>
        <p:nvPr/>
      </p:nvGrpSpPr>
      <p:grpSpPr>
        <a:xfrm>
          <a:off x="0" y="0"/>
          <a:ext cx="0" cy="0"/>
          <a:chOff x="0" y="0"/>
          <a:chExt cx="0" cy="0"/>
        </a:xfrm>
      </p:grpSpPr>
      <p:sp>
        <p:nvSpPr>
          <p:cNvPr id="50" name="Google Shape;50;p38"/>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51" name="Google Shape;51;p38"/>
          <p:cNvPicPr preferRelativeResize="0"/>
          <p:nvPr/>
        </p:nvPicPr>
        <p:blipFill rotWithShape="1">
          <a:blip r:embed="rId2">
            <a:alphaModFix/>
          </a:blip>
          <a:srcRect b="0" l="0" r="0" t="0"/>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REQ 1">
  <p:cSld name="black_1_1_1_2_1_1_1_1">
    <p:bg>
      <p:bgPr>
        <a:solidFill>
          <a:srgbClr val="4A00EF"/>
        </a:solidFill>
      </p:bgPr>
    </p:bg>
    <p:spTree>
      <p:nvGrpSpPr>
        <p:cNvPr id="52" name="Shape 52"/>
        <p:cNvGrpSpPr/>
        <p:nvPr/>
      </p:nvGrpSpPr>
      <p:grpSpPr>
        <a:xfrm>
          <a:off x="0" y="0"/>
          <a:ext cx="0" cy="0"/>
          <a:chOff x="0" y="0"/>
          <a:chExt cx="0" cy="0"/>
        </a:xfrm>
      </p:grpSpPr>
      <p:sp>
        <p:nvSpPr>
          <p:cNvPr id="53" name="Google Shape;53;p39"/>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54" name="Google Shape;54;p39"/>
          <p:cNvPicPr preferRelativeResize="0"/>
          <p:nvPr/>
        </p:nvPicPr>
        <p:blipFill rotWithShape="1">
          <a:blip r:embed="rId2">
            <a:alphaModFix/>
          </a:blip>
          <a:srcRect b="0" l="0" r="0" t="0"/>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EDU 1 Скриншот">
  <p:cSld name="black_1_1_1_1_1">
    <p:bg>
      <p:bgPr>
        <a:solidFill>
          <a:srgbClr val="4A00EF"/>
        </a:solidFill>
      </p:bgPr>
    </p:bg>
    <p:spTree>
      <p:nvGrpSpPr>
        <p:cNvPr id="55" name="Shape 55"/>
        <p:cNvGrpSpPr/>
        <p:nvPr/>
      </p:nvGrpSpPr>
      <p:grpSpPr>
        <a:xfrm>
          <a:off x="0" y="0"/>
          <a:ext cx="0" cy="0"/>
          <a:chOff x="0" y="0"/>
          <a:chExt cx="0" cy="0"/>
        </a:xfrm>
      </p:grpSpPr>
      <p:sp>
        <p:nvSpPr>
          <p:cNvPr id="56" name="Google Shape;56;p40"/>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57" name="Google Shape;57;p40"/>
          <p:cNvPicPr preferRelativeResize="0"/>
          <p:nvPr/>
        </p:nvPicPr>
        <p:blipFill rotWithShape="1">
          <a:blip r:embed="rId2">
            <a:alphaModFix/>
          </a:blip>
          <a:srcRect b="0" l="0" r="0" t="0"/>
          <a:stretch/>
        </p:blipFill>
        <p:spPr>
          <a:xfrm>
            <a:off x="359488" y="4410375"/>
            <a:ext cx="1634400" cy="269626"/>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X Скриншот">
  <p:cSld name="black_1_1_1_1_1_1">
    <p:bg>
      <p:bgPr>
        <a:solidFill>
          <a:srgbClr val="4A00EF"/>
        </a:solidFill>
      </p:bgPr>
    </p:bg>
    <p:spTree>
      <p:nvGrpSpPr>
        <p:cNvPr id="58" name="Shape 58"/>
        <p:cNvGrpSpPr/>
        <p:nvPr/>
      </p:nvGrpSpPr>
      <p:grpSpPr>
        <a:xfrm>
          <a:off x="0" y="0"/>
          <a:ext cx="0" cy="0"/>
          <a:chOff x="0" y="0"/>
          <a:chExt cx="0" cy="0"/>
        </a:xfrm>
      </p:grpSpPr>
      <p:sp>
        <p:nvSpPr>
          <p:cNvPr id="59" name="Google Shape;59;p41"/>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60" name="Google Shape;60;p41"/>
          <p:cNvPicPr preferRelativeResize="0"/>
          <p:nvPr/>
        </p:nvPicPr>
        <p:blipFill rotWithShape="1">
          <a:blip r:embed="rId2">
            <a:alphaModFix/>
          </a:blip>
          <a:srcRect b="0" l="0" r="0" t="0"/>
          <a:stretch/>
        </p:blipFill>
        <p:spPr>
          <a:xfrm>
            <a:off x="359988" y="4410000"/>
            <a:ext cx="1496572"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AWR Скриншот">
  <p:cSld name="black_1_1_1_1_1_1_1">
    <p:bg>
      <p:bgPr>
        <a:solidFill>
          <a:srgbClr val="4A00EF"/>
        </a:solidFill>
      </p:bgPr>
    </p:bg>
    <p:spTree>
      <p:nvGrpSpPr>
        <p:cNvPr id="61" name="Shape 61"/>
        <p:cNvGrpSpPr/>
        <p:nvPr/>
      </p:nvGrpSpPr>
      <p:grpSpPr>
        <a:xfrm>
          <a:off x="0" y="0"/>
          <a:ext cx="0" cy="0"/>
          <a:chOff x="0" y="0"/>
          <a:chExt cx="0" cy="0"/>
        </a:xfrm>
      </p:grpSpPr>
      <p:sp>
        <p:nvSpPr>
          <p:cNvPr id="62" name="Google Shape;62;p42"/>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63" name="Google Shape;63;p42"/>
          <p:cNvPicPr preferRelativeResize="0"/>
          <p:nvPr/>
        </p:nvPicPr>
        <p:blipFill rotWithShape="1">
          <a:blip r:embed="rId2">
            <a:alphaModFix/>
          </a:blip>
          <a:srcRect b="0" l="0" r="0" t="0"/>
          <a:stretch/>
        </p:blipFill>
        <p:spPr>
          <a:xfrm>
            <a:off x="360000" y="4409988"/>
            <a:ext cx="167917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CTF Скриншот">
  <p:cSld name="black_1_1_1_1_1_1_1_1">
    <p:bg>
      <p:bgPr>
        <a:solidFill>
          <a:srgbClr val="4A00EF"/>
        </a:solidFill>
      </p:bgPr>
    </p:bg>
    <p:spTree>
      <p:nvGrpSpPr>
        <p:cNvPr id="64" name="Shape 64"/>
        <p:cNvGrpSpPr/>
        <p:nvPr/>
      </p:nvGrpSpPr>
      <p:grpSpPr>
        <a:xfrm>
          <a:off x="0" y="0"/>
          <a:ext cx="0" cy="0"/>
          <a:chOff x="0" y="0"/>
          <a:chExt cx="0" cy="0"/>
        </a:xfrm>
      </p:grpSpPr>
      <p:sp>
        <p:nvSpPr>
          <p:cNvPr id="65" name="Google Shape;65;p43"/>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None/>
              <a:defRPr i="0" sz="2400">
                <a:solidFill>
                  <a:schemeClr val="lt1"/>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66" name="Google Shape;66;p43"/>
          <p:cNvPicPr preferRelativeResize="0"/>
          <p:nvPr/>
        </p:nvPicPr>
        <p:blipFill rotWithShape="1">
          <a:blip r:embed="rId2">
            <a:alphaModFix/>
          </a:blip>
          <a:srcRect b="0" l="0" r="0" t="0"/>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EDU Скриншот">
  <p:cSld name="black_1_1_1_1_1_2">
    <p:bg>
      <p:bgPr>
        <a:solidFill>
          <a:srgbClr val="E8E8EF"/>
        </a:solidFill>
      </p:bgPr>
    </p:bg>
    <p:spTree>
      <p:nvGrpSpPr>
        <p:cNvPr id="67" name="Shape 67"/>
        <p:cNvGrpSpPr/>
        <p:nvPr/>
      </p:nvGrpSpPr>
      <p:grpSpPr>
        <a:xfrm>
          <a:off x="0" y="0"/>
          <a:ext cx="0" cy="0"/>
          <a:chOff x="0" y="0"/>
          <a:chExt cx="0" cy="0"/>
        </a:xfrm>
      </p:grpSpPr>
      <p:sp>
        <p:nvSpPr>
          <p:cNvPr id="68" name="Google Shape;68;p44"/>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69" name="Google Shape;69;p44"/>
          <p:cNvPicPr preferRelativeResize="0"/>
          <p:nvPr/>
        </p:nvPicPr>
        <p:blipFill rotWithShape="1">
          <a:blip r:embed="rId2">
            <a:alphaModFix/>
          </a:blip>
          <a:srcRect b="0" l="0" r="0" t="0"/>
          <a:stretch/>
        </p:blipFill>
        <p:spPr>
          <a:xfrm>
            <a:off x="359488" y="4410375"/>
            <a:ext cx="1634400" cy="269626"/>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X">
  <p:cSld name="black_1_1_1_2">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7"/>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4" name="Google Shape;14;p27"/>
          <p:cNvPicPr preferRelativeResize="0"/>
          <p:nvPr/>
        </p:nvPicPr>
        <p:blipFill rotWithShape="1">
          <a:blip r:embed="rId3">
            <a:alphaModFix/>
          </a:blip>
          <a:srcRect b="0" l="0" r="0" t="0"/>
          <a:stretch/>
        </p:blipFill>
        <p:spPr>
          <a:xfrm rot="-5400000">
            <a:off x="7940564" y="3800581"/>
            <a:ext cx="1488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X Скриншот">
  <p:cSld name="black_1_1_1_1_1_1_2">
    <p:bg>
      <p:bgPr>
        <a:solidFill>
          <a:srgbClr val="E8E8EF"/>
        </a:solidFill>
      </p:bgPr>
    </p:bg>
    <p:spTree>
      <p:nvGrpSpPr>
        <p:cNvPr id="70" name="Shape 70"/>
        <p:cNvGrpSpPr/>
        <p:nvPr/>
      </p:nvGrpSpPr>
      <p:grpSpPr>
        <a:xfrm>
          <a:off x="0" y="0"/>
          <a:ext cx="0" cy="0"/>
          <a:chOff x="0" y="0"/>
          <a:chExt cx="0" cy="0"/>
        </a:xfrm>
      </p:grpSpPr>
      <p:sp>
        <p:nvSpPr>
          <p:cNvPr id="71" name="Google Shape;71;p45"/>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72" name="Google Shape;72;p45"/>
          <p:cNvPicPr preferRelativeResize="0"/>
          <p:nvPr/>
        </p:nvPicPr>
        <p:blipFill rotWithShape="1">
          <a:blip r:embed="rId2">
            <a:alphaModFix/>
          </a:blip>
          <a:srcRect b="0" l="0" r="0" t="0"/>
          <a:stretch/>
        </p:blipFill>
        <p:spPr>
          <a:xfrm>
            <a:off x="359988" y="4410000"/>
            <a:ext cx="1496572"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Скриншот">
  <p:cSld name="black_1_1_1_1_1_1_1_2">
    <p:bg>
      <p:bgPr>
        <a:solidFill>
          <a:srgbClr val="E8E8EF"/>
        </a:solidFill>
      </p:bgPr>
    </p:bg>
    <p:spTree>
      <p:nvGrpSpPr>
        <p:cNvPr id="73" name="Shape 73"/>
        <p:cNvGrpSpPr/>
        <p:nvPr/>
      </p:nvGrpSpPr>
      <p:grpSpPr>
        <a:xfrm>
          <a:off x="0" y="0"/>
          <a:ext cx="0" cy="0"/>
          <a:chOff x="0" y="0"/>
          <a:chExt cx="0" cy="0"/>
        </a:xfrm>
      </p:grpSpPr>
      <p:sp>
        <p:nvSpPr>
          <p:cNvPr id="74" name="Google Shape;74;p46"/>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75" name="Google Shape;75;p46"/>
          <p:cNvPicPr preferRelativeResize="0"/>
          <p:nvPr/>
        </p:nvPicPr>
        <p:blipFill rotWithShape="1">
          <a:blip r:embed="rId2">
            <a:alphaModFix/>
          </a:blip>
          <a:srcRect b="0" l="0" r="0" t="0"/>
          <a:stretch/>
        </p:blipFill>
        <p:spPr>
          <a:xfrm>
            <a:off x="360000" y="4409988"/>
            <a:ext cx="167917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CTF Скриншот ">
  <p:cSld name="black_1_1_1_1_1_1_1_1_2">
    <p:bg>
      <p:bgPr>
        <a:solidFill>
          <a:srgbClr val="E8E8EF"/>
        </a:solidFill>
      </p:bgPr>
    </p:bg>
    <p:spTree>
      <p:nvGrpSpPr>
        <p:cNvPr id="76" name="Shape 76"/>
        <p:cNvGrpSpPr/>
        <p:nvPr/>
      </p:nvGrpSpPr>
      <p:grpSpPr>
        <a:xfrm>
          <a:off x="0" y="0"/>
          <a:ext cx="0" cy="0"/>
          <a:chOff x="0" y="0"/>
          <a:chExt cx="0" cy="0"/>
        </a:xfrm>
      </p:grpSpPr>
      <p:sp>
        <p:nvSpPr>
          <p:cNvPr id="77" name="Google Shape;77;p47"/>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78" name="Google Shape;78;p47"/>
          <p:cNvPicPr preferRelativeResize="0"/>
          <p:nvPr/>
        </p:nvPicPr>
        <p:blipFill rotWithShape="1">
          <a:blip r:embed="rId2">
            <a:alphaModFix/>
          </a:blip>
          <a:srcRect b="0" l="0" r="0" t="0"/>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p:cSld name="black_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48"/>
          <p:cNvSpPr txBox="1"/>
          <p:nvPr>
            <p:ph type="title"/>
          </p:nvPr>
        </p:nvSpPr>
        <p:spPr>
          <a:xfrm>
            <a:off x="372500" y="331000"/>
            <a:ext cx="83919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Font typeface="Montserrat"/>
              <a:buNone/>
              <a:defRPr b="1" i="0" sz="2400">
                <a:solidFill>
                  <a:srgbClr val="4A00EF"/>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81" name="Google Shape;81;p48"/>
          <p:cNvPicPr preferRelativeResize="0"/>
          <p:nvPr/>
        </p:nvPicPr>
        <p:blipFill rotWithShape="1">
          <a:blip r:embed="rId3">
            <a:alphaModFix/>
          </a:blip>
          <a:srcRect b="0" l="0" r="0" t="0"/>
          <a:stretch/>
        </p:blipFill>
        <p:spPr>
          <a:xfrm rot="-5400000">
            <a:off x="7595054" y="3569086"/>
            <a:ext cx="2061400" cy="277100"/>
          </a:xfrm>
          <a:prstGeom prst="rect">
            <a:avLst/>
          </a:prstGeom>
          <a:noFill/>
          <a:ln>
            <a:noFill/>
          </a:ln>
        </p:spPr>
      </p:pic>
    </p:spTree>
  </p:cSld>
  <p:clrMapOvr>
    <a:masterClrMapping/>
  </p:clrMapOvr>
  <p:extLst>
    <p:ext uri="{DCECCB84-F9BA-43D5-87BE-67443E8EF086}">
      <p15:sldGuideLst>
        <p15:guide id="1" orient="horz" pos="3049">
          <p15:clr>
            <a:srgbClr val="FBAE40"/>
          </p15:clr>
        </p15:guide>
        <p15:guide id="2" orient="horz" pos="209">
          <p15:clr>
            <a:srgbClr val="FBAE40"/>
          </p15:clr>
        </p15:guide>
        <p15:guide id="3" pos="481">
          <p15:clr>
            <a:srgbClr val="FBAE40"/>
          </p15:clr>
        </p15:guide>
        <p15:guide id="4" pos="5516">
          <p15:clr>
            <a:srgbClr val="FBAE40"/>
          </p15:clr>
        </p15:guide>
        <p15:guide id="5" orient="horz" pos="1025">
          <p15:clr>
            <a:srgbClr val="FBAE40"/>
          </p15:clr>
        </p15:guide>
        <p15:guide id="6" orient="horz" pos="7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A00EF"/>
        </a:solidFill>
      </p:bgPr>
    </p:bg>
    <p:spTree>
      <p:nvGrpSpPr>
        <p:cNvPr id="86" name="Shape 86"/>
        <p:cNvGrpSpPr/>
        <p:nvPr/>
      </p:nvGrpSpPr>
      <p:grpSpPr>
        <a:xfrm>
          <a:off x="0" y="0"/>
          <a:ext cx="0" cy="0"/>
          <a:chOff x="0" y="0"/>
          <a:chExt cx="0" cy="0"/>
        </a:xfrm>
      </p:grpSpPr>
      <p:sp>
        <p:nvSpPr>
          <p:cNvPr id="87" name="Google Shape;87;g2a74406efc0_0_107"/>
          <p:cNvSpPr txBox="1"/>
          <p:nvPr>
            <p:ph type="ctrTitle"/>
          </p:nvPr>
        </p:nvSpPr>
        <p:spPr>
          <a:xfrm>
            <a:off x="360000" y="360000"/>
            <a:ext cx="6117000" cy="1066800"/>
          </a:xfrm>
          <a:prstGeom prst="rect">
            <a:avLst/>
          </a:prstGeom>
        </p:spPr>
        <p:txBody>
          <a:bodyPr anchorCtr="0" anchor="t" bIns="0" lIns="0" spcFirstLastPara="1" rIns="0" wrap="square" tIns="0">
            <a:spAutoFit/>
          </a:bodyPr>
          <a:lstStyle>
            <a:lvl1pPr lvl="0" rtl="0">
              <a:spcBef>
                <a:spcPts val="0"/>
              </a:spcBef>
              <a:spcAft>
                <a:spcPts val="0"/>
              </a:spcAft>
              <a:buClr>
                <a:srgbClr val="FFFFFF"/>
              </a:buClr>
              <a:buSzPts val="3200"/>
              <a:buFont typeface="Montserrat ExtraBold"/>
              <a:buNone/>
              <a:defRPr sz="3200">
                <a:solidFill>
                  <a:srgbClr val="FFFFFF"/>
                </a:solidFill>
                <a:latin typeface="Montserrat ExtraBold"/>
                <a:ea typeface="Montserrat ExtraBold"/>
                <a:cs typeface="Montserrat ExtraBold"/>
                <a:sym typeface="Montserrat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8" name="Google Shape;88;g2a74406efc0_0_10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
        <p:nvSpPr>
          <p:cNvPr id="89" name="Google Shape;89;g2a74406efc0_0_107"/>
          <p:cNvSpPr txBox="1"/>
          <p:nvPr/>
        </p:nvSpPr>
        <p:spPr>
          <a:xfrm rot="-5400000">
            <a:off x="8303700" y="548100"/>
            <a:ext cx="668400" cy="33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ru" sz="1200">
                <a:solidFill>
                  <a:schemeClr val="lt1"/>
                </a:solidFill>
                <a:latin typeface="Montserrat Medium"/>
                <a:ea typeface="Montserrat Medium"/>
                <a:cs typeface="Montserrat Medium"/>
                <a:sym typeface="Montserrat Medium"/>
              </a:rPr>
              <a:t>2023</a:t>
            </a:r>
            <a:endParaRPr sz="1200">
              <a:solidFill>
                <a:schemeClr val="lt1"/>
              </a:solidFill>
              <a:latin typeface="Montserrat Medium"/>
              <a:ea typeface="Montserrat Medium"/>
              <a:cs typeface="Montserrat Medium"/>
              <a:sym typeface="Montserrat Medium"/>
            </a:endParaRPr>
          </a:p>
        </p:txBody>
      </p:sp>
      <p:sp>
        <p:nvSpPr>
          <p:cNvPr id="90" name="Google Shape;90;g2a74406efc0_0_107"/>
          <p:cNvSpPr txBox="1"/>
          <p:nvPr/>
        </p:nvSpPr>
        <p:spPr>
          <a:xfrm rot="-5400000">
            <a:off x="7931550" y="2168259"/>
            <a:ext cx="1412700" cy="334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500"/>
              <a:buFont typeface="Arial"/>
              <a:buNone/>
            </a:pPr>
            <a:r>
              <a:rPr lang="ru" sz="1200" u="sng">
                <a:solidFill>
                  <a:srgbClr val="FFFFFF"/>
                </a:solidFill>
                <a:latin typeface="Montserrat Medium"/>
                <a:ea typeface="Montserrat Medium"/>
                <a:cs typeface="Montserrat Medium"/>
                <a:sym typeface="Montserrat Medium"/>
                <a:hlinkClick r:id="rId2">
                  <a:extLst>
                    <a:ext uri="{A12FA001-AC4F-418D-AE19-62706E023703}">
                      <ahyp:hlinkClr val="tx"/>
                    </a:ext>
                  </a:extLst>
                </a:hlinkClick>
              </a:rPr>
              <a:t>startx.team</a:t>
            </a:r>
            <a:endParaRPr sz="1200" u="sng">
              <a:solidFill>
                <a:srgbClr val="FFFFFF"/>
              </a:solidFill>
              <a:latin typeface="Montserrat Medium"/>
              <a:ea typeface="Montserrat Medium"/>
              <a:cs typeface="Montserrat Medium"/>
              <a:sym typeface="Montserrat Medium"/>
            </a:endParaRPr>
          </a:p>
          <a:p>
            <a:pPr indent="0" lvl="0" marL="0" rtl="0" algn="r">
              <a:spcBef>
                <a:spcPts val="0"/>
              </a:spcBef>
              <a:spcAft>
                <a:spcPts val="0"/>
              </a:spcAft>
              <a:buNone/>
            </a:pPr>
            <a:r>
              <a:t/>
            </a:r>
            <a:endParaRPr sz="1200">
              <a:solidFill>
                <a:schemeClr val="lt1"/>
              </a:solidFill>
              <a:latin typeface="Montserrat Medium"/>
              <a:ea typeface="Montserrat Medium"/>
              <a:cs typeface="Montserrat Medium"/>
              <a:sym typeface="Montserrat Medium"/>
            </a:endParaRPr>
          </a:p>
        </p:txBody>
      </p:sp>
      <p:pic>
        <p:nvPicPr>
          <p:cNvPr descr="Изображение выглядит как снег, человек, на открытом воздухе, кататься на лыжах&#10;&#10;Автоматически созданное описание" id="91" name="Google Shape;91;g2a74406efc0_0_107"/>
          <p:cNvPicPr preferRelativeResize="0"/>
          <p:nvPr/>
        </p:nvPicPr>
        <p:blipFill rotWithShape="1">
          <a:blip r:embed="rId3">
            <a:alphaModFix/>
          </a:blip>
          <a:srcRect b="0" l="0" r="0" t="0"/>
          <a:stretch/>
        </p:blipFill>
        <p:spPr>
          <a:xfrm>
            <a:off x="3319426" y="151925"/>
            <a:ext cx="6563676" cy="5249826"/>
          </a:xfrm>
          <a:prstGeom prst="rect">
            <a:avLst/>
          </a:prstGeom>
          <a:noFill/>
          <a:ln>
            <a:noFill/>
          </a:ln>
        </p:spPr>
      </p:pic>
      <p:pic>
        <p:nvPicPr>
          <p:cNvPr id="92" name="Google Shape;92;g2a74406efc0_0_107"/>
          <p:cNvPicPr preferRelativeResize="0"/>
          <p:nvPr/>
        </p:nvPicPr>
        <p:blipFill rotWithShape="1">
          <a:blip r:embed="rId4">
            <a:alphaModFix/>
          </a:blip>
          <a:srcRect b="5673" l="0" r="0" t="5682"/>
          <a:stretch/>
        </p:blipFill>
        <p:spPr>
          <a:xfrm>
            <a:off x="360001" y="4381202"/>
            <a:ext cx="1857600" cy="298800"/>
          </a:xfrm>
          <a:prstGeom prst="rect">
            <a:avLst/>
          </a:prstGeom>
          <a:noFill/>
          <a:ln>
            <a:noFill/>
          </a:ln>
        </p:spPr>
      </p:pic>
    </p:spTree>
  </p:cSld>
  <p:clrMapOvr>
    <a:masterClrMapping/>
  </p:clrMapOvr>
  <p:extLst>
    <p:ext uri="{DCECCB84-F9BA-43D5-87BE-67443E8EF086}">
      <p15:sldGuideLst>
        <p15:guide id="1" pos="227">
          <p15:clr>
            <a:srgbClr val="E46962"/>
          </p15:clr>
        </p15:guide>
        <p15:guide id="2" pos="5556">
          <p15:clr>
            <a:srgbClr val="E46962"/>
          </p15:clr>
        </p15:guide>
        <p15:guide id="3" orient="horz" pos="227">
          <p15:clr>
            <a:srgbClr val="E46962"/>
          </p15:clr>
        </p15:guide>
        <p15:guide id="4" orient="horz" pos="907">
          <p15:clr>
            <a:srgbClr val="E46962"/>
          </p15:clr>
        </p15:guide>
        <p15:guide id="5" orient="horz" pos="2948">
          <p15:clr>
            <a:srgbClr val="E46962"/>
          </p15:clr>
        </p15:guide>
        <p15:guide id="6" pos="4082">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EDU">
  <p:cSld name="black_1_1_1">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g2a74406efc0_0_114"/>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95" name="Google Shape;95;g2a74406efc0_0_114"/>
          <p:cNvPicPr preferRelativeResize="0"/>
          <p:nvPr/>
        </p:nvPicPr>
        <p:blipFill>
          <a:blip r:embed="rId3">
            <a:alphaModFix/>
          </a:blip>
          <a:stretch>
            <a:fillRect/>
          </a:stretch>
        </p:blipFill>
        <p:spPr>
          <a:xfrm rot="-5400000">
            <a:off x="7867976" y="3729872"/>
            <a:ext cx="1634400" cy="269626"/>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X">
  <p:cSld name="black_1_1_1_2">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g2a74406efc0_0_117"/>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98" name="Google Shape;98;g2a74406efc0_0_117"/>
          <p:cNvPicPr preferRelativeResize="0"/>
          <p:nvPr/>
        </p:nvPicPr>
        <p:blipFill>
          <a:blip r:embed="rId3">
            <a:alphaModFix/>
          </a:blip>
          <a:stretch>
            <a:fillRect/>
          </a:stretch>
        </p:blipFill>
        <p:spPr>
          <a:xfrm rot="-5400000">
            <a:off x="7940564" y="3800581"/>
            <a:ext cx="1488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X 1">
  <p:cSld name="black_1_1_1_2_3">
    <p:bg>
      <p:bgPr>
        <a:solidFill>
          <a:schemeClr val="lt1"/>
        </a:solidFill>
      </p:bgPr>
    </p:bg>
    <p:spTree>
      <p:nvGrpSpPr>
        <p:cNvPr id="99" name="Shape 99"/>
        <p:cNvGrpSpPr/>
        <p:nvPr/>
      </p:nvGrpSpPr>
      <p:grpSpPr>
        <a:xfrm>
          <a:off x="0" y="0"/>
          <a:ext cx="0" cy="0"/>
          <a:chOff x="0" y="0"/>
          <a:chExt cx="0" cy="0"/>
        </a:xfrm>
      </p:grpSpPr>
      <p:sp>
        <p:nvSpPr>
          <p:cNvPr id="100" name="Google Shape;100;g2a74406efc0_0_120"/>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01" name="Google Shape;101;g2a74406efc0_0_120"/>
          <p:cNvPicPr preferRelativeResize="0"/>
          <p:nvPr/>
        </p:nvPicPr>
        <p:blipFill>
          <a:blip r:embed="rId2">
            <a:alphaModFix/>
          </a:blip>
          <a:stretch>
            <a:fillRect/>
          </a:stretch>
        </p:blipFill>
        <p:spPr>
          <a:xfrm rot="-5400000">
            <a:off x="7940564" y="3800581"/>
            <a:ext cx="1488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
  <p:cSld name="black_1_1_1_2_1">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g2a74406efc0_0_123"/>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04" name="Google Shape;104;g2a74406efc0_0_123"/>
          <p:cNvPicPr preferRelativeResize="0"/>
          <p:nvPr/>
        </p:nvPicPr>
        <p:blipFill>
          <a:blip r:embed="rId3">
            <a:alphaModFix/>
          </a:blip>
          <a:stretch>
            <a:fillRect/>
          </a:stretch>
        </p:blipFill>
        <p:spPr>
          <a:xfrm rot="-5400000">
            <a:off x="7846075" y="3706075"/>
            <a:ext cx="1677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CTF">
  <p:cSld name="black_1_1_1_2_1_1">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g2a74406efc0_0_126"/>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07" name="Google Shape;107;g2a74406efc0_0_126"/>
          <p:cNvPicPr preferRelativeResize="0"/>
          <p:nvPr/>
        </p:nvPicPr>
        <p:blipFill>
          <a:blip r:embed="rId3">
            <a:alphaModFix/>
          </a:blip>
          <a:stretch>
            <a:fillRect/>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X 1">
  <p:cSld name="black_1_1_1_2_3">
    <p:bg>
      <p:bgPr>
        <a:solidFill>
          <a:schemeClr val="lt1"/>
        </a:solidFill>
      </p:bgPr>
    </p:bg>
    <p:spTree>
      <p:nvGrpSpPr>
        <p:cNvPr id="15" name="Shape 15"/>
        <p:cNvGrpSpPr/>
        <p:nvPr/>
      </p:nvGrpSpPr>
      <p:grpSpPr>
        <a:xfrm>
          <a:off x="0" y="0"/>
          <a:ext cx="0" cy="0"/>
          <a:chOff x="0" y="0"/>
          <a:chExt cx="0" cy="0"/>
        </a:xfrm>
      </p:grpSpPr>
      <p:sp>
        <p:nvSpPr>
          <p:cNvPr id="16" name="Google Shape;16;p28"/>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7" name="Google Shape;17;p28"/>
          <p:cNvPicPr preferRelativeResize="0"/>
          <p:nvPr/>
        </p:nvPicPr>
        <p:blipFill rotWithShape="1">
          <a:blip r:embed="rId2">
            <a:alphaModFix/>
          </a:blip>
          <a:srcRect b="0" l="0" r="0" t="0"/>
          <a:stretch/>
        </p:blipFill>
        <p:spPr>
          <a:xfrm rot="-5400000">
            <a:off x="7940564" y="3800581"/>
            <a:ext cx="1488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REQ">
  <p:cSld name="black_1_1_1_2_1_1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g2a74406efc0_0_129"/>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10" name="Google Shape;110;g2a74406efc0_0_129"/>
          <p:cNvPicPr preferRelativeResize="0"/>
          <p:nvPr/>
        </p:nvPicPr>
        <p:blipFill>
          <a:blip r:embed="rId3">
            <a:alphaModFix/>
          </a:blip>
          <a:stretch>
            <a:fillRect/>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EDU 1">
  <p:cSld name="black_1_1_1_3">
    <p:bg>
      <p:bgPr>
        <a:solidFill>
          <a:srgbClr val="4A00EF"/>
        </a:solidFill>
      </p:bgPr>
    </p:bg>
    <p:spTree>
      <p:nvGrpSpPr>
        <p:cNvPr id="111" name="Shape 111"/>
        <p:cNvGrpSpPr/>
        <p:nvPr/>
      </p:nvGrpSpPr>
      <p:grpSpPr>
        <a:xfrm>
          <a:off x="0" y="0"/>
          <a:ext cx="0" cy="0"/>
          <a:chOff x="0" y="0"/>
          <a:chExt cx="0" cy="0"/>
        </a:xfrm>
      </p:grpSpPr>
      <p:sp>
        <p:nvSpPr>
          <p:cNvPr id="112" name="Google Shape;112;g2a74406efc0_0_132"/>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13" name="Google Shape;113;g2a74406efc0_0_132"/>
          <p:cNvPicPr preferRelativeResize="0"/>
          <p:nvPr/>
        </p:nvPicPr>
        <p:blipFill>
          <a:blip r:embed="rId2">
            <a:alphaModFix/>
          </a:blip>
          <a:stretch>
            <a:fillRect/>
          </a:stretch>
        </p:blipFill>
        <p:spPr>
          <a:xfrm rot="-5400000">
            <a:off x="7867976" y="3729872"/>
            <a:ext cx="1634400" cy="269626"/>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X ">
  <p:cSld name="black_1_1_1_2_2">
    <p:bg>
      <p:bgPr>
        <a:solidFill>
          <a:srgbClr val="4A00EF"/>
        </a:solidFill>
      </p:bgPr>
    </p:bg>
    <p:spTree>
      <p:nvGrpSpPr>
        <p:cNvPr id="114" name="Shape 114"/>
        <p:cNvGrpSpPr/>
        <p:nvPr/>
      </p:nvGrpSpPr>
      <p:grpSpPr>
        <a:xfrm>
          <a:off x="0" y="0"/>
          <a:ext cx="0" cy="0"/>
          <a:chOff x="0" y="0"/>
          <a:chExt cx="0" cy="0"/>
        </a:xfrm>
      </p:grpSpPr>
      <p:sp>
        <p:nvSpPr>
          <p:cNvPr id="115" name="Google Shape;115;g2a74406efc0_0_135"/>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16" name="Google Shape;116;g2a74406efc0_0_135"/>
          <p:cNvPicPr preferRelativeResize="0"/>
          <p:nvPr/>
        </p:nvPicPr>
        <p:blipFill>
          <a:blip r:embed="rId2">
            <a:alphaModFix/>
          </a:blip>
          <a:stretch>
            <a:fillRect/>
          </a:stretch>
        </p:blipFill>
        <p:spPr>
          <a:xfrm rot="-5400000">
            <a:off x="7940564" y="3800581"/>
            <a:ext cx="1488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1">
  <p:cSld name="black_1_1_1_2_1_2">
    <p:bg>
      <p:bgPr>
        <a:solidFill>
          <a:srgbClr val="4A00EF"/>
        </a:solidFill>
      </p:bgPr>
    </p:bg>
    <p:spTree>
      <p:nvGrpSpPr>
        <p:cNvPr id="117" name="Shape 117"/>
        <p:cNvGrpSpPr/>
        <p:nvPr/>
      </p:nvGrpSpPr>
      <p:grpSpPr>
        <a:xfrm>
          <a:off x="0" y="0"/>
          <a:ext cx="0" cy="0"/>
          <a:chOff x="0" y="0"/>
          <a:chExt cx="0" cy="0"/>
        </a:xfrm>
      </p:grpSpPr>
      <p:sp>
        <p:nvSpPr>
          <p:cNvPr id="118" name="Google Shape;118;g2a74406efc0_0_138"/>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SzPts val="1100"/>
              <a:buNone/>
              <a:defRPr>
                <a:highlight>
                  <a:schemeClr val="lt1"/>
                </a:highlight>
              </a:defRPr>
            </a:lvl2pPr>
            <a:lvl3pPr lvl="2" rtl="0" algn="l">
              <a:lnSpc>
                <a:spcPct val="100000"/>
              </a:lnSpc>
              <a:spcBef>
                <a:spcPts val="0"/>
              </a:spcBef>
              <a:spcAft>
                <a:spcPts val="0"/>
              </a:spcAft>
              <a:buSzPts val="1100"/>
              <a:buNone/>
              <a:defRPr>
                <a:highlight>
                  <a:schemeClr val="lt1"/>
                </a:highlight>
              </a:defRPr>
            </a:lvl3pPr>
            <a:lvl4pPr lvl="3" rtl="0" algn="l">
              <a:lnSpc>
                <a:spcPct val="100000"/>
              </a:lnSpc>
              <a:spcBef>
                <a:spcPts val="0"/>
              </a:spcBef>
              <a:spcAft>
                <a:spcPts val="0"/>
              </a:spcAft>
              <a:buSzPts val="1100"/>
              <a:buNone/>
              <a:defRPr>
                <a:highlight>
                  <a:schemeClr val="lt1"/>
                </a:highlight>
              </a:defRPr>
            </a:lvl4pPr>
            <a:lvl5pPr lvl="4" rtl="0" algn="l">
              <a:lnSpc>
                <a:spcPct val="100000"/>
              </a:lnSpc>
              <a:spcBef>
                <a:spcPts val="0"/>
              </a:spcBef>
              <a:spcAft>
                <a:spcPts val="0"/>
              </a:spcAft>
              <a:buSzPts val="1100"/>
              <a:buNone/>
              <a:defRPr>
                <a:highlight>
                  <a:schemeClr val="lt1"/>
                </a:highlight>
              </a:defRPr>
            </a:lvl5pPr>
            <a:lvl6pPr lvl="5" rtl="0" algn="l">
              <a:lnSpc>
                <a:spcPct val="100000"/>
              </a:lnSpc>
              <a:spcBef>
                <a:spcPts val="0"/>
              </a:spcBef>
              <a:spcAft>
                <a:spcPts val="0"/>
              </a:spcAft>
              <a:buSzPts val="1100"/>
              <a:buNone/>
              <a:defRPr>
                <a:highlight>
                  <a:schemeClr val="lt1"/>
                </a:highlight>
              </a:defRPr>
            </a:lvl6pPr>
            <a:lvl7pPr lvl="6" rtl="0" algn="l">
              <a:lnSpc>
                <a:spcPct val="100000"/>
              </a:lnSpc>
              <a:spcBef>
                <a:spcPts val="0"/>
              </a:spcBef>
              <a:spcAft>
                <a:spcPts val="0"/>
              </a:spcAft>
              <a:buSzPts val="1100"/>
              <a:buNone/>
              <a:defRPr>
                <a:highlight>
                  <a:schemeClr val="lt1"/>
                </a:highlight>
              </a:defRPr>
            </a:lvl7pPr>
            <a:lvl8pPr lvl="7" rtl="0" algn="l">
              <a:lnSpc>
                <a:spcPct val="100000"/>
              </a:lnSpc>
              <a:spcBef>
                <a:spcPts val="0"/>
              </a:spcBef>
              <a:spcAft>
                <a:spcPts val="0"/>
              </a:spcAft>
              <a:buSzPts val="1100"/>
              <a:buNone/>
              <a:defRPr>
                <a:highlight>
                  <a:schemeClr val="lt1"/>
                </a:highlight>
              </a:defRPr>
            </a:lvl8pPr>
            <a:lvl9pPr lvl="8" rtl="0" algn="l">
              <a:lnSpc>
                <a:spcPct val="100000"/>
              </a:lnSpc>
              <a:spcBef>
                <a:spcPts val="0"/>
              </a:spcBef>
              <a:spcAft>
                <a:spcPts val="0"/>
              </a:spcAft>
              <a:buSzPts val="1100"/>
              <a:buNone/>
              <a:defRPr>
                <a:highlight>
                  <a:schemeClr val="lt1"/>
                </a:highlight>
              </a:defRPr>
            </a:lvl9pPr>
          </a:lstStyle>
          <a:p/>
        </p:txBody>
      </p:sp>
      <p:pic>
        <p:nvPicPr>
          <p:cNvPr id="119" name="Google Shape;119;g2a74406efc0_0_138"/>
          <p:cNvPicPr preferRelativeResize="0"/>
          <p:nvPr/>
        </p:nvPicPr>
        <p:blipFill>
          <a:blip r:embed="rId2">
            <a:alphaModFix/>
          </a:blip>
          <a:stretch>
            <a:fillRect/>
          </a:stretch>
        </p:blipFill>
        <p:spPr>
          <a:xfrm rot="-5400000">
            <a:off x="7846075" y="3706075"/>
            <a:ext cx="1677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CTF 1">
  <p:cSld name="black_1_1_1_2_1_1_2">
    <p:bg>
      <p:bgPr>
        <a:solidFill>
          <a:srgbClr val="4A00EF"/>
        </a:solidFill>
      </p:bgPr>
    </p:bg>
    <p:spTree>
      <p:nvGrpSpPr>
        <p:cNvPr id="120" name="Shape 120"/>
        <p:cNvGrpSpPr/>
        <p:nvPr/>
      </p:nvGrpSpPr>
      <p:grpSpPr>
        <a:xfrm>
          <a:off x="0" y="0"/>
          <a:ext cx="0" cy="0"/>
          <a:chOff x="0" y="0"/>
          <a:chExt cx="0" cy="0"/>
        </a:xfrm>
      </p:grpSpPr>
      <p:sp>
        <p:nvSpPr>
          <p:cNvPr id="121" name="Google Shape;121;g2a74406efc0_0_141"/>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22" name="Google Shape;122;g2a74406efc0_0_141"/>
          <p:cNvPicPr preferRelativeResize="0"/>
          <p:nvPr/>
        </p:nvPicPr>
        <p:blipFill>
          <a:blip r:embed="rId2">
            <a:alphaModFix/>
          </a:blip>
          <a:stretch>
            <a:fillRect/>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REQ 1">
  <p:cSld name="black_1_1_1_2_1_1_1_1">
    <p:bg>
      <p:bgPr>
        <a:solidFill>
          <a:srgbClr val="4A00EF"/>
        </a:solidFill>
      </p:bgPr>
    </p:bg>
    <p:spTree>
      <p:nvGrpSpPr>
        <p:cNvPr id="123" name="Shape 123"/>
        <p:cNvGrpSpPr/>
        <p:nvPr/>
      </p:nvGrpSpPr>
      <p:grpSpPr>
        <a:xfrm>
          <a:off x="0" y="0"/>
          <a:ext cx="0" cy="0"/>
          <a:chOff x="0" y="0"/>
          <a:chExt cx="0" cy="0"/>
        </a:xfrm>
      </p:grpSpPr>
      <p:sp>
        <p:nvSpPr>
          <p:cNvPr id="124" name="Google Shape;124;g2a74406efc0_0_144"/>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25" name="Google Shape;125;g2a74406efc0_0_144"/>
          <p:cNvPicPr preferRelativeResize="0"/>
          <p:nvPr/>
        </p:nvPicPr>
        <p:blipFill>
          <a:blip r:embed="rId2">
            <a:alphaModFix/>
          </a:blip>
          <a:stretch>
            <a:fillRect/>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EDU 1 Скриншот">
  <p:cSld name="black_1_1_1_1_1">
    <p:bg>
      <p:bgPr>
        <a:solidFill>
          <a:srgbClr val="4A00EF"/>
        </a:solidFill>
      </p:bgPr>
    </p:bg>
    <p:spTree>
      <p:nvGrpSpPr>
        <p:cNvPr id="126" name="Shape 126"/>
        <p:cNvGrpSpPr/>
        <p:nvPr/>
      </p:nvGrpSpPr>
      <p:grpSpPr>
        <a:xfrm>
          <a:off x="0" y="0"/>
          <a:ext cx="0" cy="0"/>
          <a:chOff x="0" y="0"/>
          <a:chExt cx="0" cy="0"/>
        </a:xfrm>
      </p:grpSpPr>
      <p:sp>
        <p:nvSpPr>
          <p:cNvPr id="127" name="Google Shape;127;g2a74406efc0_0_147"/>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28" name="Google Shape;128;g2a74406efc0_0_147"/>
          <p:cNvPicPr preferRelativeResize="0"/>
          <p:nvPr/>
        </p:nvPicPr>
        <p:blipFill>
          <a:blip r:embed="rId2">
            <a:alphaModFix/>
          </a:blip>
          <a:stretch>
            <a:fillRect/>
          </a:stretch>
        </p:blipFill>
        <p:spPr>
          <a:xfrm>
            <a:off x="359488" y="4410375"/>
            <a:ext cx="1634400" cy="269626"/>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X Скриншот">
  <p:cSld name="black_1_1_1_1_1_1">
    <p:bg>
      <p:bgPr>
        <a:solidFill>
          <a:srgbClr val="4A00EF"/>
        </a:solidFill>
      </p:bgPr>
    </p:bg>
    <p:spTree>
      <p:nvGrpSpPr>
        <p:cNvPr id="129" name="Shape 129"/>
        <p:cNvGrpSpPr/>
        <p:nvPr/>
      </p:nvGrpSpPr>
      <p:grpSpPr>
        <a:xfrm>
          <a:off x="0" y="0"/>
          <a:ext cx="0" cy="0"/>
          <a:chOff x="0" y="0"/>
          <a:chExt cx="0" cy="0"/>
        </a:xfrm>
      </p:grpSpPr>
      <p:sp>
        <p:nvSpPr>
          <p:cNvPr id="130" name="Google Shape;130;g2a74406efc0_0_150"/>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31" name="Google Shape;131;g2a74406efc0_0_150"/>
          <p:cNvPicPr preferRelativeResize="0"/>
          <p:nvPr/>
        </p:nvPicPr>
        <p:blipFill>
          <a:blip r:embed="rId2">
            <a:alphaModFix/>
          </a:blip>
          <a:stretch>
            <a:fillRect/>
          </a:stretch>
        </p:blipFill>
        <p:spPr>
          <a:xfrm>
            <a:off x="359988" y="4410000"/>
            <a:ext cx="1496572"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AWR Скриншот">
  <p:cSld name="black_1_1_1_1_1_1_1">
    <p:bg>
      <p:bgPr>
        <a:solidFill>
          <a:srgbClr val="4A00EF"/>
        </a:solidFill>
      </p:bgPr>
    </p:bg>
    <p:spTree>
      <p:nvGrpSpPr>
        <p:cNvPr id="132" name="Shape 132"/>
        <p:cNvGrpSpPr/>
        <p:nvPr/>
      </p:nvGrpSpPr>
      <p:grpSpPr>
        <a:xfrm>
          <a:off x="0" y="0"/>
          <a:ext cx="0" cy="0"/>
          <a:chOff x="0" y="0"/>
          <a:chExt cx="0" cy="0"/>
        </a:xfrm>
      </p:grpSpPr>
      <p:sp>
        <p:nvSpPr>
          <p:cNvPr id="133" name="Google Shape;133;g2a74406efc0_0_153"/>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34" name="Google Shape;134;g2a74406efc0_0_153"/>
          <p:cNvPicPr preferRelativeResize="0"/>
          <p:nvPr/>
        </p:nvPicPr>
        <p:blipFill>
          <a:blip r:embed="rId2">
            <a:alphaModFix/>
          </a:blip>
          <a:stretch>
            <a:fillRect/>
          </a:stretch>
        </p:blipFill>
        <p:spPr>
          <a:xfrm>
            <a:off x="360000" y="4409988"/>
            <a:ext cx="167917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CTF Скриншот">
  <p:cSld name="black_1_1_1_1_1_1_1_1">
    <p:bg>
      <p:bgPr>
        <a:solidFill>
          <a:srgbClr val="4A00EF"/>
        </a:solidFill>
      </p:bgPr>
    </p:bg>
    <p:spTree>
      <p:nvGrpSpPr>
        <p:cNvPr id="135" name="Shape 135"/>
        <p:cNvGrpSpPr/>
        <p:nvPr/>
      </p:nvGrpSpPr>
      <p:grpSpPr>
        <a:xfrm>
          <a:off x="0" y="0"/>
          <a:ext cx="0" cy="0"/>
          <a:chOff x="0" y="0"/>
          <a:chExt cx="0" cy="0"/>
        </a:xfrm>
      </p:grpSpPr>
      <p:sp>
        <p:nvSpPr>
          <p:cNvPr id="136" name="Google Shape;136;g2a74406efc0_0_156"/>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37" name="Google Shape;137;g2a74406efc0_0_156"/>
          <p:cNvPicPr preferRelativeResize="0"/>
          <p:nvPr/>
        </p:nvPicPr>
        <p:blipFill>
          <a:blip r:embed="rId2">
            <a:alphaModFix/>
          </a:blip>
          <a:stretch>
            <a:fillRect/>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REQ">
  <p:cSld name="black_1_1_1_2_1_1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9"/>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0" name="Google Shape;20;p29"/>
          <p:cNvPicPr preferRelativeResize="0"/>
          <p:nvPr/>
        </p:nvPicPr>
        <p:blipFill rotWithShape="1">
          <a:blip r:embed="rId3">
            <a:alphaModFix/>
          </a:blip>
          <a:srcRect b="0" l="0" r="0" t="0"/>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фиолетовый Start REQ Скриншот">
  <p:cSld name="black_1_1_1_1_1_1_1_1_1">
    <p:bg>
      <p:bgPr>
        <a:solidFill>
          <a:srgbClr val="4A00EF"/>
        </a:solidFill>
      </p:bgPr>
    </p:bg>
    <p:spTree>
      <p:nvGrpSpPr>
        <p:cNvPr id="138" name="Shape 138"/>
        <p:cNvGrpSpPr/>
        <p:nvPr/>
      </p:nvGrpSpPr>
      <p:grpSpPr>
        <a:xfrm>
          <a:off x="0" y="0"/>
          <a:ext cx="0" cy="0"/>
          <a:chOff x="0" y="0"/>
          <a:chExt cx="0" cy="0"/>
        </a:xfrm>
      </p:grpSpPr>
      <p:sp>
        <p:nvSpPr>
          <p:cNvPr id="139" name="Google Shape;139;g2a74406efc0_0_159"/>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2400"/>
              <a:buNone/>
              <a:defRPr i="0" sz="24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40" name="Google Shape;140;g2a74406efc0_0_159"/>
          <p:cNvPicPr preferRelativeResize="0"/>
          <p:nvPr/>
        </p:nvPicPr>
        <p:blipFill>
          <a:blip r:embed="rId2">
            <a:alphaModFix/>
          </a:blip>
          <a:stretch>
            <a:fillRect/>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EDU Скриншот">
  <p:cSld name="black_1_1_1_1_1_2">
    <p:bg>
      <p:bgPr>
        <a:solidFill>
          <a:srgbClr val="E8E8EF"/>
        </a:solidFill>
      </p:bgPr>
    </p:bg>
    <p:spTree>
      <p:nvGrpSpPr>
        <p:cNvPr id="141" name="Shape 141"/>
        <p:cNvGrpSpPr/>
        <p:nvPr/>
      </p:nvGrpSpPr>
      <p:grpSpPr>
        <a:xfrm>
          <a:off x="0" y="0"/>
          <a:ext cx="0" cy="0"/>
          <a:chOff x="0" y="0"/>
          <a:chExt cx="0" cy="0"/>
        </a:xfrm>
      </p:grpSpPr>
      <p:sp>
        <p:nvSpPr>
          <p:cNvPr id="142" name="Google Shape;142;g2a74406efc0_0_162"/>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43" name="Google Shape;143;g2a74406efc0_0_162"/>
          <p:cNvPicPr preferRelativeResize="0"/>
          <p:nvPr/>
        </p:nvPicPr>
        <p:blipFill>
          <a:blip r:embed="rId2">
            <a:alphaModFix/>
          </a:blip>
          <a:stretch>
            <a:fillRect/>
          </a:stretch>
        </p:blipFill>
        <p:spPr>
          <a:xfrm>
            <a:off x="359488" y="4410375"/>
            <a:ext cx="1634400" cy="269626"/>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X Скриншот">
  <p:cSld name="black_1_1_1_1_1_1_2">
    <p:bg>
      <p:bgPr>
        <a:solidFill>
          <a:srgbClr val="E8E8EF"/>
        </a:solidFill>
      </p:bgPr>
    </p:bg>
    <p:spTree>
      <p:nvGrpSpPr>
        <p:cNvPr id="144" name="Shape 144"/>
        <p:cNvGrpSpPr/>
        <p:nvPr/>
      </p:nvGrpSpPr>
      <p:grpSpPr>
        <a:xfrm>
          <a:off x="0" y="0"/>
          <a:ext cx="0" cy="0"/>
          <a:chOff x="0" y="0"/>
          <a:chExt cx="0" cy="0"/>
        </a:xfrm>
      </p:grpSpPr>
      <p:sp>
        <p:nvSpPr>
          <p:cNvPr id="145" name="Google Shape;145;g2a74406efc0_0_165"/>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46" name="Google Shape;146;g2a74406efc0_0_165"/>
          <p:cNvPicPr preferRelativeResize="0"/>
          <p:nvPr/>
        </p:nvPicPr>
        <p:blipFill>
          <a:blip r:embed="rId2">
            <a:alphaModFix/>
          </a:blip>
          <a:stretch>
            <a:fillRect/>
          </a:stretch>
        </p:blipFill>
        <p:spPr>
          <a:xfrm>
            <a:off x="359988" y="4410000"/>
            <a:ext cx="1496572"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Скриншот">
  <p:cSld name="black_1_1_1_1_1_1_1_2">
    <p:bg>
      <p:bgPr>
        <a:solidFill>
          <a:srgbClr val="E8E8EF"/>
        </a:solidFill>
      </p:bgPr>
    </p:bg>
    <p:spTree>
      <p:nvGrpSpPr>
        <p:cNvPr id="147" name="Shape 147"/>
        <p:cNvGrpSpPr/>
        <p:nvPr/>
      </p:nvGrpSpPr>
      <p:grpSpPr>
        <a:xfrm>
          <a:off x="0" y="0"/>
          <a:ext cx="0" cy="0"/>
          <a:chOff x="0" y="0"/>
          <a:chExt cx="0" cy="0"/>
        </a:xfrm>
      </p:grpSpPr>
      <p:sp>
        <p:nvSpPr>
          <p:cNvPr id="148" name="Google Shape;148;g2a74406efc0_0_168"/>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49" name="Google Shape;149;g2a74406efc0_0_168"/>
          <p:cNvPicPr preferRelativeResize="0"/>
          <p:nvPr/>
        </p:nvPicPr>
        <p:blipFill>
          <a:blip r:embed="rId2">
            <a:alphaModFix/>
          </a:blip>
          <a:stretch>
            <a:fillRect/>
          </a:stretch>
        </p:blipFill>
        <p:spPr>
          <a:xfrm>
            <a:off x="360000" y="4409988"/>
            <a:ext cx="167917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CTF Скриншот ">
  <p:cSld name="black_1_1_1_1_1_1_1_1_2">
    <p:bg>
      <p:bgPr>
        <a:solidFill>
          <a:srgbClr val="E8E8EF"/>
        </a:solidFill>
      </p:bgPr>
    </p:bg>
    <p:spTree>
      <p:nvGrpSpPr>
        <p:cNvPr id="150" name="Shape 150"/>
        <p:cNvGrpSpPr/>
        <p:nvPr/>
      </p:nvGrpSpPr>
      <p:grpSpPr>
        <a:xfrm>
          <a:off x="0" y="0"/>
          <a:ext cx="0" cy="0"/>
          <a:chOff x="0" y="0"/>
          <a:chExt cx="0" cy="0"/>
        </a:xfrm>
      </p:grpSpPr>
      <p:sp>
        <p:nvSpPr>
          <p:cNvPr id="151" name="Google Shape;151;g2a74406efc0_0_171"/>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52" name="Google Shape;152;g2a74406efc0_0_171"/>
          <p:cNvPicPr preferRelativeResize="0"/>
          <p:nvPr/>
        </p:nvPicPr>
        <p:blipFill>
          <a:blip r:embed="rId2">
            <a:alphaModFix/>
          </a:blip>
          <a:stretch>
            <a:fillRect/>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REQ Скриншот ">
  <p:cSld name="black_1_1_1_1_1_1_1_1_1_1">
    <p:bg>
      <p:bgPr>
        <a:solidFill>
          <a:srgbClr val="E8E8EF"/>
        </a:solidFill>
      </p:bgPr>
    </p:bg>
    <p:spTree>
      <p:nvGrpSpPr>
        <p:cNvPr id="153" name="Shape 153"/>
        <p:cNvGrpSpPr/>
        <p:nvPr/>
      </p:nvGrpSpPr>
      <p:grpSpPr>
        <a:xfrm>
          <a:off x="0" y="0"/>
          <a:ext cx="0" cy="0"/>
          <a:chOff x="0" y="0"/>
          <a:chExt cx="0" cy="0"/>
        </a:xfrm>
      </p:grpSpPr>
      <p:sp>
        <p:nvSpPr>
          <p:cNvPr id="154" name="Google Shape;154;g2a74406efc0_0_174"/>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None/>
              <a:defRPr i="0" sz="2400">
                <a:solidFill>
                  <a:srgbClr val="4A00EF"/>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pic>
        <p:nvPicPr>
          <p:cNvPr id="155" name="Google Shape;155;g2a74406efc0_0_174"/>
          <p:cNvPicPr preferRelativeResize="0"/>
          <p:nvPr/>
        </p:nvPicPr>
        <p:blipFill>
          <a:blip r:embed="rId2">
            <a:alphaModFix/>
          </a:blip>
          <a:stretch>
            <a:fillRect/>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p:cSld name="black_1">
    <p:bg>
      <p:bgPr>
        <a:blipFill>
          <a:blip r:embed="rId2">
            <a:alphaModFix/>
          </a:blip>
          <a:stretch>
            <a:fillRect/>
          </a:stretch>
        </a:blipFill>
      </p:bgPr>
    </p:bg>
    <p:spTree>
      <p:nvGrpSpPr>
        <p:cNvPr id="156" name="Shape 156"/>
        <p:cNvGrpSpPr/>
        <p:nvPr/>
      </p:nvGrpSpPr>
      <p:grpSpPr>
        <a:xfrm>
          <a:off x="0" y="0"/>
          <a:ext cx="0" cy="0"/>
          <a:chOff x="0" y="0"/>
          <a:chExt cx="0" cy="0"/>
        </a:xfrm>
      </p:grpSpPr>
      <p:sp>
        <p:nvSpPr>
          <p:cNvPr id="157" name="Google Shape;157;g2a74406efc0_0_177"/>
          <p:cNvSpPr txBox="1"/>
          <p:nvPr>
            <p:ph type="title"/>
          </p:nvPr>
        </p:nvSpPr>
        <p:spPr>
          <a:xfrm>
            <a:off x="372500" y="331000"/>
            <a:ext cx="8391900" cy="744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4A00EF"/>
              </a:buClr>
              <a:buSzPts val="2400"/>
              <a:buFont typeface="Montserrat"/>
              <a:buNone/>
              <a:defRPr b="1" i="0" sz="2400">
                <a:solidFill>
                  <a:srgbClr val="4A00EF"/>
                </a:solidFill>
                <a:latin typeface="Montserrat"/>
                <a:ea typeface="Montserrat"/>
                <a:cs typeface="Montserrat"/>
                <a:sym typeface="Montserrat"/>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58" name="Google Shape;158;g2a74406efc0_0_177"/>
          <p:cNvPicPr preferRelativeResize="0"/>
          <p:nvPr/>
        </p:nvPicPr>
        <p:blipFill>
          <a:blip r:embed="rId3">
            <a:alphaModFix/>
          </a:blip>
          <a:stretch>
            <a:fillRect/>
          </a:stretch>
        </p:blipFill>
        <p:spPr>
          <a:xfrm rot="-5400000">
            <a:off x="7595054" y="3569086"/>
            <a:ext cx="2061400" cy="277100"/>
          </a:xfrm>
          <a:prstGeom prst="rect">
            <a:avLst/>
          </a:prstGeom>
          <a:noFill/>
          <a:ln>
            <a:noFill/>
          </a:ln>
        </p:spPr>
      </p:pic>
    </p:spTree>
  </p:cSld>
  <p:clrMapOvr>
    <a:masterClrMapping/>
  </p:clrMapOvr>
  <p:extLst>
    <p:ext uri="{DCECCB84-F9BA-43D5-87BE-67443E8EF086}">
      <p15:sldGuideLst>
        <p15:guide id="1" orient="horz" pos="3049">
          <p15:clr>
            <a:srgbClr val="FBAE40"/>
          </p15:clr>
        </p15:guide>
        <p15:guide id="2" orient="horz" pos="209">
          <p15:clr>
            <a:srgbClr val="FBAE40"/>
          </p15:clr>
        </p15:guide>
        <p15:guide id="3" pos="481">
          <p15:clr>
            <a:srgbClr val="FBAE40"/>
          </p15:clr>
        </p15:guide>
        <p15:guide id="4" pos="5516">
          <p15:clr>
            <a:srgbClr val="FBAE40"/>
          </p15:clr>
        </p15:guide>
        <p15:guide id="5" orient="horz" pos="1025">
          <p15:clr>
            <a:srgbClr val="FBAE40"/>
          </p15:clr>
        </p15:guide>
        <p15:guide id="6" orient="horz" pos="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REQ Скриншот ">
  <p:cSld name="black_1_1_1_1_1_1_1_1_1_1">
    <p:bg>
      <p:bgPr>
        <a:solidFill>
          <a:srgbClr val="E8E8EF"/>
        </a:solidFill>
      </p:bgPr>
    </p:bg>
    <p:spTree>
      <p:nvGrpSpPr>
        <p:cNvPr id="21" name="Shape 21"/>
        <p:cNvGrpSpPr/>
        <p:nvPr/>
      </p:nvGrpSpPr>
      <p:grpSpPr>
        <a:xfrm>
          <a:off x="0" y="0"/>
          <a:ext cx="0" cy="0"/>
          <a:chOff x="0" y="0"/>
          <a:chExt cx="0" cy="0"/>
        </a:xfrm>
      </p:grpSpPr>
      <p:sp>
        <p:nvSpPr>
          <p:cNvPr id="22" name="Google Shape;22;p30"/>
          <p:cNvSpPr txBox="1"/>
          <p:nvPr>
            <p:ph type="title"/>
          </p:nvPr>
        </p:nvSpPr>
        <p:spPr>
          <a:xfrm>
            <a:off x="360000" y="360000"/>
            <a:ext cx="61062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pic>
        <p:nvPicPr>
          <p:cNvPr id="23" name="Google Shape;23;p30"/>
          <p:cNvPicPr preferRelativeResize="0"/>
          <p:nvPr/>
        </p:nvPicPr>
        <p:blipFill rotWithShape="1">
          <a:blip r:embed="rId2">
            <a:alphaModFix/>
          </a:blip>
          <a:srcRect b="0" l="0" r="0" t="0"/>
          <a:stretch/>
        </p:blipFill>
        <p:spPr>
          <a:xfrm>
            <a:off x="360000" y="4410000"/>
            <a:ext cx="1623858" cy="270000"/>
          </a:xfrm>
          <a:prstGeom prst="rect">
            <a:avLst/>
          </a:prstGeom>
          <a:noFill/>
          <a:ln>
            <a:noFill/>
          </a:ln>
        </p:spPr>
      </p:pic>
    </p:spTree>
  </p:cSld>
  <p:clrMapOvr>
    <a:masterClrMapping/>
  </p:clrMapOvr>
  <p:extLst>
    <p:ext uri="{DCECCB84-F9BA-43D5-87BE-67443E8EF086}">
      <p15:sldGuideLst>
        <p15:guide id="1" pos="227">
          <p15:clr>
            <a:srgbClr val="E46962"/>
          </p15:clr>
        </p15:guide>
        <p15:guide id="2" pos="2835">
          <p15:clr>
            <a:srgbClr val="E46962"/>
          </p15:clr>
        </p15:guide>
        <p15:guide id="3" pos="4082">
          <p15:clr>
            <a:srgbClr val="E46962"/>
          </p15:clr>
        </p15:guide>
        <p15:guide id="4" pos="5556">
          <p15:clr>
            <a:srgbClr val="E46962"/>
          </p15:clr>
        </p15:guide>
        <p15:guide id="5" orient="horz" pos="227">
          <p15:clr>
            <a:srgbClr val="E46962"/>
          </p15:clr>
        </p15:guide>
        <p15:guide id="6" orient="horz" pos="907">
          <p15:clr>
            <a:srgbClr val="E46962"/>
          </p15:clr>
        </p15:guide>
        <p15:guide id="7" orient="horz" pos="2948">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A00EF"/>
        </a:solidFill>
      </p:bgPr>
    </p:bg>
    <p:spTree>
      <p:nvGrpSpPr>
        <p:cNvPr id="24" name="Shape 24"/>
        <p:cNvGrpSpPr/>
        <p:nvPr/>
      </p:nvGrpSpPr>
      <p:grpSpPr>
        <a:xfrm>
          <a:off x="0" y="0"/>
          <a:ext cx="0" cy="0"/>
          <a:chOff x="0" y="0"/>
          <a:chExt cx="0" cy="0"/>
        </a:xfrm>
      </p:grpSpPr>
      <p:sp>
        <p:nvSpPr>
          <p:cNvPr id="25" name="Google Shape;25;p31"/>
          <p:cNvSpPr txBox="1"/>
          <p:nvPr>
            <p:ph type="ctrTitle"/>
          </p:nvPr>
        </p:nvSpPr>
        <p:spPr>
          <a:xfrm>
            <a:off x="360000" y="360000"/>
            <a:ext cx="6117000" cy="1066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rgbClr val="FFFFFF"/>
              </a:buClr>
              <a:buSzPts val="3200"/>
              <a:buFont typeface="Montserrat ExtraBold"/>
              <a:buNone/>
              <a:defRPr sz="3200">
                <a:solidFill>
                  <a:srgbClr val="FFFFFF"/>
                </a:solidFill>
                <a:latin typeface="Montserrat ExtraBold"/>
                <a:ea typeface="Montserrat ExtraBold"/>
                <a:cs typeface="Montserrat ExtraBold"/>
                <a:sym typeface="Montserrat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 name="Google Shape;2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
        <p:nvSpPr>
          <p:cNvPr id="27" name="Google Shape;27;p31"/>
          <p:cNvSpPr txBox="1"/>
          <p:nvPr/>
        </p:nvSpPr>
        <p:spPr>
          <a:xfrm rot="-5400000">
            <a:off x="8303700" y="548100"/>
            <a:ext cx="668400" cy="334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ru" sz="1200" u="none" cap="none" strike="noStrike">
                <a:solidFill>
                  <a:schemeClr val="lt1"/>
                </a:solidFill>
                <a:latin typeface="Montserrat Medium"/>
                <a:ea typeface="Montserrat Medium"/>
                <a:cs typeface="Montserrat Medium"/>
                <a:sym typeface="Montserrat Medium"/>
              </a:rPr>
              <a:t>2023</a:t>
            </a:r>
            <a:endParaRPr b="0" i="0" sz="1200" u="none" cap="none" strike="noStrike">
              <a:solidFill>
                <a:schemeClr val="lt1"/>
              </a:solidFill>
              <a:latin typeface="Montserrat Medium"/>
              <a:ea typeface="Montserrat Medium"/>
              <a:cs typeface="Montserrat Medium"/>
              <a:sym typeface="Montserrat Medium"/>
            </a:endParaRPr>
          </a:p>
        </p:txBody>
      </p:sp>
      <p:sp>
        <p:nvSpPr>
          <p:cNvPr id="28" name="Google Shape;28;p31"/>
          <p:cNvSpPr txBox="1"/>
          <p:nvPr/>
        </p:nvSpPr>
        <p:spPr>
          <a:xfrm rot="-5400000">
            <a:off x="7931550" y="2168259"/>
            <a:ext cx="1412700" cy="33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500"/>
              <a:buFont typeface="Arial"/>
              <a:buNone/>
            </a:pPr>
            <a:r>
              <a:rPr b="0" i="0" lang="ru" sz="1200" u="sng" cap="none" strike="noStrike">
                <a:solidFill>
                  <a:srgbClr val="FFFFFF"/>
                </a:solidFill>
                <a:latin typeface="Montserrat Medium"/>
                <a:ea typeface="Montserrat Medium"/>
                <a:cs typeface="Montserrat Medium"/>
                <a:sym typeface="Montserrat Medium"/>
                <a:hlinkClick r:id="rId2">
                  <a:extLst>
                    <a:ext uri="{A12FA001-AC4F-418D-AE19-62706E023703}">
                      <ahyp:hlinkClr val="tx"/>
                    </a:ext>
                  </a:extLst>
                </a:hlinkClick>
              </a:rPr>
              <a:t>startx.team</a:t>
            </a:r>
            <a:endParaRPr b="0" i="0" sz="1200" u="sng" cap="none" strike="noStrike">
              <a:solidFill>
                <a:srgbClr val="FFFFFF"/>
              </a:solidFill>
              <a:latin typeface="Montserrat Medium"/>
              <a:ea typeface="Montserrat Medium"/>
              <a:cs typeface="Montserrat Medium"/>
              <a:sym typeface="Montserrat Medium"/>
            </a:endParaRPr>
          </a:p>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Medium"/>
              <a:ea typeface="Montserrat Medium"/>
              <a:cs typeface="Montserrat Medium"/>
              <a:sym typeface="Montserrat Medium"/>
            </a:endParaRPr>
          </a:p>
        </p:txBody>
      </p:sp>
      <p:pic>
        <p:nvPicPr>
          <p:cNvPr descr="Изображение выглядит как снег, человек, на открытом воздухе, кататься на лыжах&#10;&#10;Автоматически созданное описание" id="29" name="Google Shape;29;p31"/>
          <p:cNvPicPr preferRelativeResize="0"/>
          <p:nvPr/>
        </p:nvPicPr>
        <p:blipFill rotWithShape="1">
          <a:blip r:embed="rId3">
            <a:alphaModFix/>
          </a:blip>
          <a:srcRect b="0" l="0" r="0" t="0"/>
          <a:stretch/>
        </p:blipFill>
        <p:spPr>
          <a:xfrm>
            <a:off x="3319426" y="151925"/>
            <a:ext cx="6563676" cy="5249826"/>
          </a:xfrm>
          <a:prstGeom prst="rect">
            <a:avLst/>
          </a:prstGeom>
          <a:noFill/>
          <a:ln>
            <a:noFill/>
          </a:ln>
        </p:spPr>
      </p:pic>
      <p:pic>
        <p:nvPicPr>
          <p:cNvPr id="30" name="Google Shape;30;p31"/>
          <p:cNvPicPr preferRelativeResize="0"/>
          <p:nvPr/>
        </p:nvPicPr>
        <p:blipFill rotWithShape="1">
          <a:blip r:embed="rId4">
            <a:alphaModFix/>
          </a:blip>
          <a:srcRect b="5672" l="0" r="0" t="5681"/>
          <a:stretch/>
        </p:blipFill>
        <p:spPr>
          <a:xfrm>
            <a:off x="360001" y="4381202"/>
            <a:ext cx="1857600" cy="298800"/>
          </a:xfrm>
          <a:prstGeom prst="rect">
            <a:avLst/>
          </a:prstGeom>
          <a:noFill/>
          <a:ln>
            <a:noFill/>
          </a:ln>
        </p:spPr>
      </p:pic>
    </p:spTree>
  </p:cSld>
  <p:clrMapOvr>
    <a:masterClrMapping/>
  </p:clrMapOvr>
  <p:extLst>
    <p:ext uri="{DCECCB84-F9BA-43D5-87BE-67443E8EF086}">
      <p15:sldGuideLst>
        <p15:guide id="1" pos="227">
          <p15:clr>
            <a:srgbClr val="E46962"/>
          </p15:clr>
        </p15:guide>
        <p15:guide id="2" pos="5556">
          <p15:clr>
            <a:srgbClr val="E46962"/>
          </p15:clr>
        </p15:guide>
        <p15:guide id="3" orient="horz" pos="227">
          <p15:clr>
            <a:srgbClr val="E46962"/>
          </p15:clr>
        </p15:guide>
        <p15:guide id="4" orient="horz" pos="907">
          <p15:clr>
            <a:srgbClr val="E46962"/>
          </p15:clr>
        </p15:guide>
        <p15:guide id="5" orient="horz" pos="2948">
          <p15:clr>
            <a:srgbClr val="E46962"/>
          </p15:clr>
        </p15:guide>
        <p15:guide id="6" pos="4082">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EDU">
  <p:cSld name="black_1_1_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32"/>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33" name="Google Shape;33;p32"/>
          <p:cNvPicPr preferRelativeResize="0"/>
          <p:nvPr/>
        </p:nvPicPr>
        <p:blipFill rotWithShape="1">
          <a:blip r:embed="rId3">
            <a:alphaModFix/>
          </a:blip>
          <a:srcRect b="0" l="0" r="0" t="0"/>
          <a:stretch/>
        </p:blipFill>
        <p:spPr>
          <a:xfrm rot="-5400000">
            <a:off x="7867976" y="3729872"/>
            <a:ext cx="1634400" cy="269626"/>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AWR ">
  <p:cSld name="black_1_1_1_2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33"/>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36" name="Google Shape;36;p33"/>
          <p:cNvPicPr preferRelativeResize="0"/>
          <p:nvPr/>
        </p:nvPicPr>
        <p:blipFill rotWithShape="1">
          <a:blip r:embed="rId3">
            <a:alphaModFix/>
          </a:blip>
          <a:srcRect b="0" l="0" r="0" t="0"/>
          <a:stretch/>
        </p:blipFill>
        <p:spPr>
          <a:xfrm rot="-5400000">
            <a:off x="7846075" y="3706075"/>
            <a:ext cx="1677856"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ычный слайд Start CTF">
  <p:cSld name="black_1_1_1_2_1_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34"/>
          <p:cNvSpPr txBox="1"/>
          <p:nvPr>
            <p:ph type="title"/>
          </p:nvPr>
        </p:nvSpPr>
        <p:spPr>
          <a:xfrm>
            <a:off x="360000" y="360000"/>
            <a:ext cx="6117000" cy="7446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rgbClr val="4A00EF"/>
              </a:buClr>
              <a:buSzPts val="2400"/>
              <a:buNone/>
              <a:defRPr i="0" sz="2400">
                <a:solidFill>
                  <a:srgbClr val="4A00E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39" name="Google Shape;39;p34"/>
          <p:cNvPicPr preferRelativeResize="0"/>
          <p:nvPr/>
        </p:nvPicPr>
        <p:blipFill rotWithShape="1">
          <a:blip r:embed="rId3">
            <a:alphaModFix/>
          </a:blip>
          <a:srcRect b="0" l="0" r="0" t="0"/>
          <a:stretch/>
        </p:blipFill>
        <p:spPr>
          <a:xfrm rot="-5400000">
            <a:off x="7873075" y="3733075"/>
            <a:ext cx="1623858" cy="270000"/>
          </a:xfrm>
          <a:prstGeom prst="rect">
            <a:avLst/>
          </a:prstGeom>
          <a:noFill/>
          <a:ln>
            <a:noFill/>
          </a:ln>
        </p:spPr>
      </p:pic>
    </p:spTree>
  </p:cSld>
  <p:clrMapOvr>
    <a:masterClrMapping/>
  </p:clrMapOvr>
  <p:extLst>
    <p:ext uri="{DCECCB84-F9BA-43D5-87BE-67443E8EF086}">
      <p15:sldGuideLst>
        <p15:guide id="1" pos="227">
          <p15:clr>
            <a:srgbClr val="E06666"/>
          </p15:clr>
        </p15:guide>
        <p15:guide id="2" pos="5556">
          <p15:clr>
            <a:srgbClr val="E46962"/>
          </p15:clr>
        </p15:guide>
        <p15:guide id="3" pos="4082">
          <p15:clr>
            <a:srgbClr val="E46962"/>
          </p15:clr>
        </p15:guide>
        <p15:guide id="4" orient="horz" pos="227">
          <p15:clr>
            <a:srgbClr val="E46962"/>
          </p15:clr>
        </p15:guide>
        <p15:guide id="5" orient="horz" pos="907">
          <p15:clr>
            <a:srgbClr val="E46962"/>
          </p15:clr>
        </p15:guide>
        <p15:guide id="6" orient="horz" pos="2948">
          <p15:clr>
            <a:srgbClr val="E46962"/>
          </p15:clr>
        </p15:guide>
        <p15:guide id="7" pos="2835">
          <p15:clr>
            <a:srgbClr val="E46962"/>
          </p15:clr>
        </p15:guide>
        <p15:guide id="8" pos="2608">
          <p15:clr>
            <a:srgbClr val="E46962"/>
          </p15:clr>
        </p15:guide>
        <p15:guide id="9" pos="5329">
          <p15:clr>
            <a:srgbClr val="E46962"/>
          </p15:clr>
        </p15:guide>
        <p15:guide id="10" pos="340">
          <p15:clr>
            <a:srgbClr val="E46962"/>
          </p15:clr>
        </p15:guide>
        <p15:guide id="11" pos="2948">
          <p15:clr>
            <a:srgbClr val="E46962"/>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11" Type="http://schemas.openxmlformats.org/officeDocument/2006/relationships/slideLayout" Target="../slideLayouts/slideLayout34.xml"/><Relationship Id="rId22" Type="http://schemas.openxmlformats.org/officeDocument/2006/relationships/slideLayout" Target="../slideLayouts/slideLayout45.xml"/><Relationship Id="rId10" Type="http://schemas.openxmlformats.org/officeDocument/2006/relationships/slideLayout" Target="../slideLayouts/slideLayout33.xml"/><Relationship Id="rId21" Type="http://schemas.openxmlformats.org/officeDocument/2006/relationships/slideLayout" Target="../slideLayouts/slideLayout44.xml"/><Relationship Id="rId13" Type="http://schemas.openxmlformats.org/officeDocument/2006/relationships/slideLayout" Target="../slideLayouts/slideLayout36.xml"/><Relationship Id="rId24" Type="http://schemas.openxmlformats.org/officeDocument/2006/relationships/theme" Target="../theme/theme3.xml"/><Relationship Id="rId12" Type="http://schemas.openxmlformats.org/officeDocument/2006/relationships/slideLayout" Target="../slideLayouts/slideLayout35.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5A5A72"/>
              </a:buClr>
              <a:buSzPts val="2400"/>
              <a:buFont typeface="Montserrat"/>
              <a:buNone/>
              <a:defRPr b="1" i="0" sz="2400" u="none" cap="none" strike="noStrike">
                <a:solidFill>
                  <a:srgbClr val="5A5A72"/>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5A5A72"/>
              </a:buClr>
              <a:buSzPts val="1800"/>
              <a:buFont typeface="Montserrat"/>
              <a:buChar char="●"/>
              <a:defRPr b="0" i="0" sz="1800" u="none" cap="none" strike="noStrike">
                <a:solidFill>
                  <a:srgbClr val="5A5A72"/>
                </a:solidFill>
                <a:latin typeface="Montserrat"/>
                <a:ea typeface="Montserrat"/>
                <a:cs typeface="Montserrat"/>
                <a:sym typeface="Montserrat"/>
              </a:defRPr>
            </a:lvl1pPr>
            <a:lvl2pPr indent="-317500" lvl="1" marL="9144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2pPr>
            <a:lvl3pPr indent="-317500" lvl="2" marL="13716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3pPr>
            <a:lvl4pPr indent="-317500" lvl="3" marL="18288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4pPr>
            <a:lvl5pPr indent="-317500" lvl="4" marL="22860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5pPr>
            <a:lvl6pPr indent="-317500" lvl="5" marL="27432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6pPr>
            <a:lvl7pPr indent="-317500" lvl="6" marL="32004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7pPr>
            <a:lvl8pPr indent="-317500" lvl="7" marL="36576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8pPr>
            <a:lvl9pPr indent="-317500" lvl="8" marL="4114800" marR="0" rtl="0" algn="l">
              <a:lnSpc>
                <a:spcPct val="115000"/>
              </a:lnSpc>
              <a:spcBef>
                <a:spcPts val="0"/>
              </a:spcBef>
              <a:spcAft>
                <a:spcPts val="0"/>
              </a:spcAft>
              <a:buClr>
                <a:srgbClr val="5A5A72"/>
              </a:buClr>
              <a:buSzPts val="1400"/>
              <a:buFont typeface="Montserrat"/>
              <a:buChar char="■"/>
              <a:defRPr b="0" i="0" sz="1400" u="none" cap="none" strike="noStrike">
                <a:solidFill>
                  <a:srgbClr val="5A5A72"/>
                </a:solidFill>
                <a:latin typeface="Montserrat"/>
                <a:ea typeface="Montserrat"/>
                <a:cs typeface="Montserrat"/>
                <a:sym typeface="Montserrat"/>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g2a74406efc0_0_10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5A5A72"/>
              </a:buClr>
              <a:buSzPts val="2400"/>
              <a:buFont typeface="Montserrat"/>
              <a:buNone/>
              <a:defRPr b="1" sz="2400">
                <a:solidFill>
                  <a:srgbClr val="5A5A72"/>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4" name="Google Shape;84;g2a74406efc0_0_10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rgbClr val="5A5A72"/>
              </a:buClr>
              <a:buSzPts val="1800"/>
              <a:buFont typeface="Montserrat"/>
              <a:buChar char="●"/>
              <a:defRPr sz="1800">
                <a:solidFill>
                  <a:srgbClr val="5A5A72"/>
                </a:solidFill>
                <a:latin typeface="Montserrat"/>
                <a:ea typeface="Montserrat"/>
                <a:cs typeface="Montserrat"/>
                <a:sym typeface="Montserrat"/>
              </a:defRPr>
            </a:lvl1pPr>
            <a:lvl2pPr indent="-317500" lvl="1" marL="9144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2pPr>
            <a:lvl3pPr indent="-317500" lvl="2" marL="13716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3pPr>
            <a:lvl4pPr indent="-317500" lvl="3" marL="18288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4pPr>
            <a:lvl5pPr indent="-317500" lvl="4" marL="22860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5pPr>
            <a:lvl6pPr indent="-317500" lvl="5" marL="27432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6pPr>
            <a:lvl7pPr indent="-317500" lvl="6" marL="32004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7pPr>
            <a:lvl8pPr indent="-317500" lvl="7" marL="36576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8pPr>
            <a:lvl9pPr indent="-317500" lvl="8" marL="4114800" rtl="0">
              <a:lnSpc>
                <a:spcPct val="115000"/>
              </a:lnSpc>
              <a:spcBef>
                <a:spcPts val="0"/>
              </a:spcBef>
              <a:spcAft>
                <a:spcPts val="0"/>
              </a:spcAft>
              <a:buClr>
                <a:srgbClr val="5A5A72"/>
              </a:buClr>
              <a:buSzPts val="1400"/>
              <a:buFont typeface="Montserrat"/>
              <a:buChar char="■"/>
              <a:defRPr>
                <a:solidFill>
                  <a:srgbClr val="5A5A72"/>
                </a:solidFill>
                <a:latin typeface="Montserrat"/>
                <a:ea typeface="Montserrat"/>
                <a:cs typeface="Montserrat"/>
                <a:sym typeface="Montserrat"/>
              </a:defRPr>
            </a:lvl9pPr>
          </a:lstStyle>
          <a:p/>
        </p:txBody>
      </p:sp>
      <p:sp>
        <p:nvSpPr>
          <p:cNvPr id="85" name="Google Shape;85;g2a74406efc0_0_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43.png"/><Relationship Id="rId5" Type="http://schemas.openxmlformats.org/officeDocument/2006/relationships/image" Target="../media/image6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55.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40.png"/><Relationship Id="rId5" Type="http://schemas.openxmlformats.org/officeDocument/2006/relationships/image" Target="../media/image57.png"/><Relationship Id="rId6"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67.png"/><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61.png"/><Relationship Id="rId9" Type="http://schemas.openxmlformats.org/officeDocument/2006/relationships/image" Target="../media/image64.png"/><Relationship Id="rId5" Type="http://schemas.openxmlformats.org/officeDocument/2006/relationships/image" Target="../media/image56.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6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title"/>
          </p:nvPr>
        </p:nvSpPr>
        <p:spPr>
          <a:xfrm>
            <a:off x="360000" y="360000"/>
            <a:ext cx="6106200" cy="1970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b="0" lang="ru" sz="3200">
                <a:latin typeface="Montserrat ExtraBold"/>
                <a:ea typeface="Montserrat ExtraBold"/>
                <a:cs typeface="Montserrat ExtraBold"/>
                <a:sym typeface="Montserrat ExtraBold"/>
              </a:rPr>
              <a:t>Поможем снизить Time to Market и вовлечь продуктовые команды в процессы DevSecOps</a:t>
            </a:r>
            <a:endParaRPr/>
          </a:p>
        </p:txBody>
      </p:sp>
      <p:pic>
        <p:nvPicPr>
          <p:cNvPr id="164" name="Google Shape;164;p1"/>
          <p:cNvPicPr preferRelativeResize="0"/>
          <p:nvPr/>
        </p:nvPicPr>
        <p:blipFill rotWithShape="1">
          <a:blip r:embed="rId3">
            <a:alphaModFix/>
          </a:blip>
          <a:srcRect b="0" l="0" r="0" t="0"/>
          <a:stretch/>
        </p:blipFill>
        <p:spPr>
          <a:xfrm>
            <a:off x="4081700" y="4406200"/>
            <a:ext cx="1645824" cy="273800"/>
          </a:xfrm>
          <a:prstGeom prst="rect">
            <a:avLst/>
          </a:prstGeom>
          <a:noFill/>
          <a:ln>
            <a:noFill/>
          </a:ln>
        </p:spPr>
      </p:pic>
      <p:pic>
        <p:nvPicPr>
          <p:cNvPr id="165" name="Google Shape;165;p1"/>
          <p:cNvPicPr preferRelativeResize="0"/>
          <p:nvPr/>
        </p:nvPicPr>
        <p:blipFill rotWithShape="1">
          <a:blip r:embed="rId4">
            <a:alphaModFix/>
          </a:blip>
          <a:srcRect b="0" l="0" r="0" t="0"/>
          <a:stretch/>
        </p:blipFill>
        <p:spPr>
          <a:xfrm>
            <a:off x="2217062" y="4407056"/>
            <a:ext cx="1645825" cy="272087"/>
          </a:xfrm>
          <a:prstGeom prst="rect">
            <a:avLst/>
          </a:prstGeom>
          <a:noFill/>
          <a:ln>
            <a:noFill/>
          </a:ln>
        </p:spPr>
      </p:pic>
      <p:pic>
        <p:nvPicPr>
          <p:cNvPr id="166" name="Google Shape;166;p1"/>
          <p:cNvPicPr preferRelativeResize="0"/>
          <p:nvPr/>
        </p:nvPicPr>
        <p:blipFill rotWithShape="1">
          <a:blip r:embed="rId5">
            <a:alphaModFix/>
          </a:blip>
          <a:srcRect b="0" l="0" r="0" t="0"/>
          <a:stretch/>
        </p:blipFill>
        <p:spPr>
          <a:xfrm>
            <a:off x="5374272" y="0"/>
            <a:ext cx="3769728"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type="title"/>
          </p:nvPr>
        </p:nvSpPr>
        <p:spPr>
          <a:xfrm>
            <a:off x="360000" y="360000"/>
            <a:ext cx="8100000" cy="997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Start REQ помогает выполнять требования по информационной безопасности к приложениям</a:t>
            </a:r>
            <a:endParaRPr/>
          </a:p>
        </p:txBody>
      </p:sp>
      <p:pic>
        <p:nvPicPr>
          <p:cNvPr id="232" name="Google Shape;232;p10"/>
          <p:cNvPicPr preferRelativeResize="0"/>
          <p:nvPr/>
        </p:nvPicPr>
        <p:blipFill rotWithShape="1">
          <a:blip r:embed="rId3">
            <a:alphaModFix/>
          </a:blip>
          <a:srcRect b="0" l="0" r="0" t="0"/>
          <a:stretch/>
        </p:blipFill>
        <p:spPr>
          <a:xfrm>
            <a:off x="1668460" y="1966087"/>
            <a:ext cx="416528" cy="553260"/>
          </a:xfrm>
          <a:prstGeom prst="rect">
            <a:avLst/>
          </a:prstGeom>
          <a:noFill/>
          <a:ln>
            <a:noFill/>
          </a:ln>
        </p:spPr>
      </p:pic>
      <p:pic>
        <p:nvPicPr>
          <p:cNvPr id="233" name="Google Shape;233;p10"/>
          <p:cNvPicPr preferRelativeResize="0"/>
          <p:nvPr/>
        </p:nvPicPr>
        <p:blipFill rotWithShape="1">
          <a:blip r:embed="rId4">
            <a:alphaModFix/>
          </a:blip>
          <a:srcRect b="0" l="0" r="0" t="0"/>
          <a:stretch/>
        </p:blipFill>
        <p:spPr>
          <a:xfrm>
            <a:off x="4188463" y="1931130"/>
            <a:ext cx="623139" cy="623150"/>
          </a:xfrm>
          <a:prstGeom prst="rect">
            <a:avLst/>
          </a:prstGeom>
          <a:noFill/>
          <a:ln>
            <a:noFill/>
          </a:ln>
        </p:spPr>
      </p:pic>
      <p:pic>
        <p:nvPicPr>
          <p:cNvPr id="234" name="Google Shape;234;p10"/>
          <p:cNvPicPr preferRelativeResize="0"/>
          <p:nvPr/>
        </p:nvPicPr>
        <p:blipFill rotWithShape="1">
          <a:blip r:embed="rId5">
            <a:alphaModFix/>
          </a:blip>
          <a:srcRect b="0" l="0" r="0" t="0"/>
          <a:stretch/>
        </p:blipFill>
        <p:spPr>
          <a:xfrm>
            <a:off x="6603600" y="1966088"/>
            <a:ext cx="792291" cy="623150"/>
          </a:xfrm>
          <a:prstGeom prst="rect">
            <a:avLst/>
          </a:prstGeom>
          <a:noFill/>
          <a:ln>
            <a:noFill/>
          </a:ln>
        </p:spPr>
      </p:pic>
      <p:pic>
        <p:nvPicPr>
          <p:cNvPr id="235" name="Google Shape;235;p10"/>
          <p:cNvPicPr preferRelativeResize="0"/>
          <p:nvPr/>
        </p:nvPicPr>
        <p:blipFill rotWithShape="1">
          <a:blip r:embed="rId6">
            <a:alphaModFix/>
          </a:blip>
          <a:srcRect b="0" l="0" r="0" t="0"/>
          <a:stretch/>
        </p:blipFill>
        <p:spPr>
          <a:xfrm>
            <a:off x="4221183" y="3242887"/>
            <a:ext cx="623150" cy="623150"/>
          </a:xfrm>
          <a:prstGeom prst="rect">
            <a:avLst/>
          </a:prstGeom>
          <a:noFill/>
          <a:ln>
            <a:noFill/>
          </a:ln>
        </p:spPr>
      </p:pic>
      <p:pic>
        <p:nvPicPr>
          <p:cNvPr id="236" name="Google Shape;236;p10"/>
          <p:cNvPicPr preferRelativeResize="0"/>
          <p:nvPr/>
        </p:nvPicPr>
        <p:blipFill rotWithShape="1">
          <a:blip r:embed="rId7">
            <a:alphaModFix/>
          </a:blip>
          <a:srcRect b="0" l="0" r="0" t="0"/>
          <a:stretch/>
        </p:blipFill>
        <p:spPr>
          <a:xfrm>
            <a:off x="1565133" y="3243400"/>
            <a:ext cx="623151" cy="623150"/>
          </a:xfrm>
          <a:prstGeom prst="rect">
            <a:avLst/>
          </a:prstGeom>
          <a:noFill/>
          <a:ln>
            <a:noFill/>
          </a:ln>
        </p:spPr>
      </p:pic>
      <p:pic>
        <p:nvPicPr>
          <p:cNvPr id="237" name="Google Shape;237;p10"/>
          <p:cNvPicPr preferRelativeResize="0"/>
          <p:nvPr/>
        </p:nvPicPr>
        <p:blipFill rotWithShape="1">
          <a:blip r:embed="rId8">
            <a:alphaModFix/>
          </a:blip>
          <a:srcRect b="0" l="0" r="0" t="0"/>
          <a:stretch/>
        </p:blipFill>
        <p:spPr>
          <a:xfrm>
            <a:off x="6688170" y="3243400"/>
            <a:ext cx="623151" cy="623150"/>
          </a:xfrm>
          <a:prstGeom prst="rect">
            <a:avLst/>
          </a:prstGeom>
          <a:noFill/>
          <a:ln>
            <a:noFill/>
          </a:ln>
        </p:spPr>
      </p:pic>
      <p:sp>
        <p:nvSpPr>
          <p:cNvPr id="238" name="Google Shape;238;p10"/>
          <p:cNvSpPr txBox="1"/>
          <p:nvPr/>
        </p:nvSpPr>
        <p:spPr>
          <a:xfrm>
            <a:off x="1356975" y="2624180"/>
            <a:ext cx="1039500" cy="23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700"/>
              <a:buFont typeface="Arial"/>
              <a:buNone/>
            </a:pPr>
            <a:r>
              <a:rPr b="0" i="0" lang="ru" sz="700" u="none" cap="none" strike="noStrike">
                <a:solidFill>
                  <a:srgbClr val="222222"/>
                </a:solidFill>
                <a:latin typeface="Montserrat Medium"/>
                <a:ea typeface="Montserrat Medium"/>
                <a:cs typeface="Montserrat Medium"/>
                <a:sym typeface="Montserrat Medium"/>
              </a:rPr>
              <a:t>Приказ ФСТЭК России №17, №31</a:t>
            </a:r>
            <a:endParaRPr b="0" i="0" sz="700" u="none" cap="none" strike="noStrike">
              <a:solidFill>
                <a:srgbClr val="222222"/>
              </a:solidFill>
              <a:latin typeface="Montserrat Medium"/>
              <a:ea typeface="Montserrat Medium"/>
              <a:cs typeface="Montserrat Medium"/>
              <a:sym typeface="Montserrat Medium"/>
            </a:endParaRPr>
          </a:p>
        </p:txBody>
      </p:sp>
      <p:sp>
        <p:nvSpPr>
          <p:cNvPr id="239" name="Google Shape;239;p10"/>
          <p:cNvSpPr txBox="1"/>
          <p:nvPr/>
        </p:nvSpPr>
        <p:spPr>
          <a:xfrm>
            <a:off x="2970575" y="2624188"/>
            <a:ext cx="3058800" cy="23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700"/>
              <a:buFont typeface="Arial"/>
              <a:buNone/>
            </a:pPr>
            <a:r>
              <a:rPr b="0" i="0" lang="ru" sz="700" u="none" cap="none" strike="noStrike">
                <a:solidFill>
                  <a:srgbClr val="222222"/>
                </a:solidFill>
                <a:latin typeface="Montserrat Medium"/>
                <a:ea typeface="Montserrat Medium"/>
                <a:cs typeface="Montserrat Medium"/>
                <a:sym typeface="Montserrat Medium"/>
              </a:rPr>
              <a:t>ГОСТ 57580.1, ГОСТ Р ИСО/МЭК 27002 2012, ГОСТ Р 56939-2016</a:t>
            </a:r>
            <a:br>
              <a:rPr b="0" i="0" lang="ru" sz="700" u="none" cap="none" strike="noStrike">
                <a:solidFill>
                  <a:srgbClr val="222222"/>
                </a:solidFill>
                <a:latin typeface="Montserrat Medium"/>
                <a:ea typeface="Montserrat Medium"/>
                <a:cs typeface="Montserrat Medium"/>
                <a:sym typeface="Montserrat Medium"/>
              </a:rPr>
            </a:br>
            <a:r>
              <a:rPr b="0" i="0" lang="ru" sz="700" u="none" cap="none" strike="noStrike">
                <a:solidFill>
                  <a:srgbClr val="222222"/>
                </a:solidFill>
                <a:latin typeface="Montserrat Medium"/>
                <a:ea typeface="Montserrat Medium"/>
                <a:cs typeface="Montserrat Medium"/>
                <a:sym typeface="Montserrat Medium"/>
              </a:rPr>
              <a:t>Указ Президента №250, №187-ФЗ, №152-ФЗ, №98-ФЗ</a:t>
            </a:r>
            <a:endParaRPr b="0" i="0" sz="700" u="none" cap="none" strike="noStrike">
              <a:solidFill>
                <a:srgbClr val="222222"/>
              </a:solidFill>
              <a:latin typeface="Montserrat Medium"/>
              <a:ea typeface="Montserrat Medium"/>
              <a:cs typeface="Montserrat Medium"/>
              <a:sym typeface="Montserrat Medium"/>
            </a:endParaRPr>
          </a:p>
        </p:txBody>
      </p:sp>
      <p:sp>
        <p:nvSpPr>
          <p:cNvPr id="240" name="Google Shape;240;p10"/>
          <p:cNvSpPr txBox="1"/>
          <p:nvPr/>
        </p:nvSpPr>
        <p:spPr>
          <a:xfrm>
            <a:off x="6480000" y="2624180"/>
            <a:ext cx="1039500" cy="23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700"/>
              <a:buFont typeface="Arial"/>
              <a:buNone/>
            </a:pPr>
            <a:r>
              <a:rPr b="0" i="0" lang="ru" sz="700" u="none" cap="none" strike="noStrike">
                <a:solidFill>
                  <a:srgbClr val="222222"/>
                </a:solidFill>
                <a:latin typeface="Montserrat Medium"/>
                <a:ea typeface="Montserrat Medium"/>
                <a:cs typeface="Montserrat Medium"/>
                <a:sym typeface="Montserrat Medium"/>
              </a:rPr>
              <a:t>Положение № 382-П, № 719-П</a:t>
            </a:r>
            <a:endParaRPr b="0" i="0" sz="700" u="none" cap="none" strike="noStrike">
              <a:solidFill>
                <a:srgbClr val="222222"/>
              </a:solidFill>
              <a:latin typeface="Montserrat Medium"/>
              <a:ea typeface="Montserrat Medium"/>
              <a:cs typeface="Montserrat Medium"/>
              <a:sym typeface="Montserrat Medium"/>
            </a:endParaRPr>
          </a:p>
        </p:txBody>
      </p:sp>
      <p:sp>
        <p:nvSpPr>
          <p:cNvPr id="241" name="Google Shape;241;p10"/>
          <p:cNvSpPr txBox="1"/>
          <p:nvPr/>
        </p:nvSpPr>
        <p:spPr>
          <a:xfrm>
            <a:off x="2970700" y="3901500"/>
            <a:ext cx="3058800" cy="35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700"/>
              <a:buFont typeface="Arial"/>
              <a:buNone/>
            </a:pPr>
            <a:r>
              <a:rPr b="1" i="0" lang="ru" sz="700" u="none" cap="none" strike="noStrike">
                <a:solidFill>
                  <a:srgbClr val="222222"/>
                </a:solidFill>
                <a:latin typeface="Montserrat"/>
                <a:ea typeface="Montserrat"/>
                <a:cs typeface="Montserrat"/>
                <a:sym typeface="Montserrat"/>
              </a:rPr>
              <a:t>Android: </a:t>
            </a:r>
            <a:r>
              <a:rPr b="0" i="0" lang="ru" sz="700" u="none" cap="none" strike="noStrike">
                <a:solidFill>
                  <a:srgbClr val="222222"/>
                </a:solidFill>
                <a:latin typeface="Montserrat Medium"/>
                <a:ea typeface="Montserrat Medium"/>
                <a:cs typeface="Montserrat Medium"/>
                <a:sym typeface="Montserrat Medium"/>
              </a:rPr>
              <a:t>OWASP Mobile ASVS + Testing guide</a:t>
            </a:r>
            <a:br>
              <a:rPr b="0" i="0" lang="ru" sz="700" u="none" cap="none" strike="noStrike">
                <a:solidFill>
                  <a:srgbClr val="222222"/>
                </a:solidFill>
                <a:latin typeface="Montserrat Medium"/>
                <a:ea typeface="Montserrat Medium"/>
                <a:cs typeface="Montserrat Medium"/>
                <a:sym typeface="Montserrat Medium"/>
              </a:rPr>
            </a:br>
            <a:r>
              <a:rPr b="1" i="0" lang="ru" sz="700" u="none" cap="none" strike="noStrike">
                <a:solidFill>
                  <a:srgbClr val="222222"/>
                </a:solidFill>
                <a:latin typeface="Montserrat"/>
                <a:ea typeface="Montserrat"/>
                <a:cs typeface="Montserrat"/>
                <a:sym typeface="Montserrat"/>
              </a:rPr>
              <a:t>IOS: </a:t>
            </a:r>
            <a:r>
              <a:rPr b="0" i="0" lang="ru" sz="700" u="none" cap="none" strike="noStrike">
                <a:solidFill>
                  <a:srgbClr val="222222"/>
                </a:solidFill>
                <a:latin typeface="Montserrat Medium"/>
                <a:ea typeface="Montserrat Medium"/>
                <a:cs typeface="Montserrat Medium"/>
                <a:sym typeface="Montserrat Medium"/>
              </a:rPr>
              <a:t>OWASP Mobile ASVS + Testing guide</a:t>
            </a:r>
            <a:br>
              <a:rPr b="0" i="0" lang="ru" sz="700" u="none" cap="none" strike="noStrike">
                <a:solidFill>
                  <a:srgbClr val="222222"/>
                </a:solidFill>
                <a:latin typeface="Montserrat Medium"/>
                <a:ea typeface="Montserrat Medium"/>
                <a:cs typeface="Montserrat Medium"/>
                <a:sym typeface="Montserrat Medium"/>
              </a:rPr>
            </a:br>
            <a:r>
              <a:rPr b="1" i="0" lang="ru" sz="700" u="none" cap="none" strike="noStrike">
                <a:solidFill>
                  <a:srgbClr val="222222"/>
                </a:solidFill>
                <a:latin typeface="Montserrat"/>
                <a:ea typeface="Montserrat"/>
                <a:cs typeface="Montserrat"/>
                <a:sym typeface="Montserrat"/>
              </a:rPr>
              <a:t>Web: </a:t>
            </a:r>
            <a:r>
              <a:rPr b="0" i="0" lang="ru" sz="700" u="none" cap="none" strike="noStrike">
                <a:solidFill>
                  <a:srgbClr val="222222"/>
                </a:solidFill>
                <a:latin typeface="Montserrat Medium"/>
                <a:ea typeface="Montserrat Medium"/>
                <a:cs typeface="Montserrat Medium"/>
                <a:sym typeface="Montserrat Medium"/>
              </a:rPr>
              <a:t>OWASP Web Testing Guide, Payment Card Industry</a:t>
            </a:r>
            <a:endParaRPr b="0" i="0" sz="700" u="none" cap="none" strike="noStrike">
              <a:solidFill>
                <a:srgbClr val="222222"/>
              </a:solidFill>
              <a:latin typeface="Montserrat Medium"/>
              <a:ea typeface="Montserrat Medium"/>
              <a:cs typeface="Montserrat Medium"/>
              <a:sym typeface="Montserrat Medium"/>
            </a:endParaRPr>
          </a:p>
        </p:txBody>
      </p:sp>
      <p:sp>
        <p:nvSpPr>
          <p:cNvPr id="242" name="Google Shape;242;p10"/>
          <p:cNvSpPr txBox="1"/>
          <p:nvPr/>
        </p:nvSpPr>
        <p:spPr>
          <a:xfrm>
            <a:off x="1356963" y="3901492"/>
            <a:ext cx="1039500" cy="355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700"/>
              <a:buFont typeface="Arial"/>
              <a:buNone/>
            </a:pPr>
            <a:r>
              <a:rPr b="0" i="0" lang="ru" sz="700" u="none" cap="none" strike="noStrike">
                <a:solidFill>
                  <a:srgbClr val="222222"/>
                </a:solidFill>
                <a:latin typeface="Montserrat Medium"/>
                <a:ea typeface="Montserrat Medium"/>
                <a:cs typeface="Montserrat Medium"/>
                <a:sym typeface="Montserrat Medium"/>
              </a:rPr>
              <a:t>Payment Card Industry Data Security Standard</a:t>
            </a:r>
            <a:endParaRPr b="0" i="0" sz="700" u="none" cap="none" strike="noStrike">
              <a:solidFill>
                <a:srgbClr val="222222"/>
              </a:solidFill>
              <a:latin typeface="Montserrat Medium"/>
              <a:ea typeface="Montserrat Medium"/>
              <a:cs typeface="Montserrat Medium"/>
              <a:sym typeface="Montserrat Medium"/>
            </a:endParaRPr>
          </a:p>
        </p:txBody>
      </p:sp>
      <p:sp>
        <p:nvSpPr>
          <p:cNvPr id="243" name="Google Shape;243;p10"/>
          <p:cNvSpPr txBox="1"/>
          <p:nvPr/>
        </p:nvSpPr>
        <p:spPr>
          <a:xfrm>
            <a:off x="6480000" y="3901492"/>
            <a:ext cx="1039500" cy="23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700"/>
              <a:buFont typeface="Arial"/>
              <a:buNone/>
            </a:pPr>
            <a:r>
              <a:rPr b="0" i="0" lang="ru" sz="700" u="none" cap="none" strike="noStrike">
                <a:solidFill>
                  <a:srgbClr val="222222"/>
                </a:solidFill>
                <a:latin typeface="Montserrat Medium"/>
                <a:ea typeface="Montserrat Medium"/>
                <a:cs typeface="Montserrat Medium"/>
                <a:sym typeface="Montserrat Medium"/>
              </a:rPr>
              <a:t>ISO/IEC 27001:2013</a:t>
            </a:r>
            <a:br>
              <a:rPr b="0" i="0" lang="ru" sz="700" u="none" cap="none" strike="noStrike">
                <a:solidFill>
                  <a:srgbClr val="222222"/>
                </a:solidFill>
                <a:latin typeface="Montserrat Medium"/>
                <a:ea typeface="Montserrat Medium"/>
                <a:cs typeface="Montserrat Medium"/>
                <a:sym typeface="Montserrat Medium"/>
              </a:rPr>
            </a:br>
            <a:r>
              <a:rPr b="0" i="0" lang="ru" sz="700" u="none" cap="none" strike="noStrike">
                <a:solidFill>
                  <a:srgbClr val="222222"/>
                </a:solidFill>
                <a:latin typeface="Montserrat Medium"/>
                <a:ea typeface="Montserrat Medium"/>
                <a:cs typeface="Montserrat Medium"/>
                <a:sym typeface="Montserrat Medium"/>
              </a:rPr>
              <a:t>ИСО/МЭК 27001:2022</a:t>
            </a:r>
            <a:endParaRPr b="0" i="0" sz="700" u="none" cap="none" strike="noStrike">
              <a:solidFill>
                <a:srgbClr val="222222"/>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1"/>
          <p:cNvSpPr txBox="1"/>
          <p:nvPr>
            <p:ph type="title"/>
          </p:nvPr>
        </p:nvSpPr>
        <p:spPr>
          <a:xfrm>
            <a:off x="360000" y="360000"/>
            <a:ext cx="8100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Модули модели зрелости OWASP SAMM</a:t>
            </a:r>
            <a:endParaRPr/>
          </a:p>
        </p:txBody>
      </p:sp>
      <p:pic>
        <p:nvPicPr>
          <p:cNvPr id="249" name="Google Shape;249;p11"/>
          <p:cNvPicPr preferRelativeResize="0"/>
          <p:nvPr/>
        </p:nvPicPr>
        <p:blipFill rotWithShape="1">
          <a:blip r:embed="rId3">
            <a:alphaModFix/>
          </a:blip>
          <a:srcRect b="0" l="0" r="0" t="0"/>
          <a:stretch/>
        </p:blipFill>
        <p:spPr>
          <a:xfrm>
            <a:off x="360000" y="1440000"/>
            <a:ext cx="8099999" cy="32510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2"/>
          <p:cNvSpPr txBox="1"/>
          <p:nvPr>
            <p:ph type="title"/>
          </p:nvPr>
        </p:nvSpPr>
        <p:spPr>
          <a:xfrm>
            <a:off x="360000" y="360000"/>
            <a:ext cx="8100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Модули модели зрелости BSIMM</a:t>
            </a:r>
            <a:endParaRPr/>
          </a:p>
        </p:txBody>
      </p:sp>
      <p:graphicFrame>
        <p:nvGraphicFramePr>
          <p:cNvPr id="255" name="Google Shape;255;p12"/>
          <p:cNvGraphicFramePr/>
          <p:nvPr/>
        </p:nvGraphicFramePr>
        <p:xfrm>
          <a:off x="359999" y="1439998"/>
          <a:ext cx="3000000" cy="3000000"/>
        </p:xfrm>
        <a:graphic>
          <a:graphicData uri="http://schemas.openxmlformats.org/drawingml/2006/table">
            <a:tbl>
              <a:tblPr bandRow="1" firstCol="1" firstRow="1">
                <a:noFill/>
                <a:tableStyleId>{1DE49BAA-FA20-4D3D-9C9A-1F98B2809C31}</a:tableStyleId>
              </a:tblPr>
              <a:tblGrid>
                <a:gridCol w="562525"/>
                <a:gridCol w="3217475"/>
              </a:tblGrid>
              <a:tr h="252350">
                <a:tc>
                  <a:txBody>
                    <a:bodyPr/>
                    <a:lstStyle/>
                    <a:p>
                      <a:pPr indent="0" lvl="0" marL="0" marR="0" rtl="0" algn="l">
                        <a:lnSpc>
                          <a:spcPct val="107000"/>
                        </a:lnSpc>
                        <a:spcBef>
                          <a:spcPts val="0"/>
                        </a:spcBef>
                        <a:spcAft>
                          <a:spcPts val="0"/>
                        </a:spcAft>
                        <a:buClr>
                          <a:srgbClr val="000000"/>
                        </a:buClr>
                        <a:buSzPts val="1200"/>
                        <a:buFont typeface="Arial"/>
                        <a:buNone/>
                      </a:pPr>
                      <a:r>
                        <a:rPr b="1" lang="ru" sz="900" u="none" cap="none" strike="noStrike">
                          <a:solidFill>
                            <a:srgbClr val="000000"/>
                          </a:solidFill>
                          <a:latin typeface="Montserrat"/>
                          <a:ea typeface="Montserrat"/>
                          <a:cs typeface="Montserrat"/>
                          <a:sym typeface="Montserrat"/>
                        </a:rPr>
                        <a:t>ID</a:t>
                      </a:r>
                      <a:endParaRPr b="1"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solidFill>
                            <a:srgbClr val="000000"/>
                          </a:solidFill>
                          <a:latin typeface="Montserrat"/>
                          <a:ea typeface="Montserrat"/>
                          <a:cs typeface="Montserrat"/>
                          <a:sym typeface="Montserrat"/>
                        </a:rPr>
                        <a:t>Наименование</a:t>
                      </a:r>
                      <a:endParaRPr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SM1.1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Establish SSDL process awareness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CP1.1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Unify compliance requirements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CP2.2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Compliance risk mgmt</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SFD1.1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Build and publish security features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SFD1.2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Engage SSG with architecture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SFD2.1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Secure-by-design shared components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SFD2.2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Early involvement SSG into Design &amp; Architecture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SFD3.1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Establish secure design patterns review board</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SFD3.2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Approved security features and frameworks are used</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0855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SFD3.3</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Centralized secure design patterns reuse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bl>
          </a:graphicData>
        </a:graphic>
      </p:graphicFrame>
      <p:graphicFrame>
        <p:nvGraphicFramePr>
          <p:cNvPr id="256" name="Google Shape;256;p12"/>
          <p:cNvGraphicFramePr/>
          <p:nvPr/>
        </p:nvGraphicFramePr>
        <p:xfrm>
          <a:off x="4680012" y="1439994"/>
          <a:ext cx="3000000" cy="3000000"/>
        </p:xfrm>
        <a:graphic>
          <a:graphicData uri="http://schemas.openxmlformats.org/drawingml/2006/table">
            <a:tbl>
              <a:tblPr bandRow="1" firstCol="1" firstRow="1">
                <a:noFill/>
                <a:tableStyleId>{1DE49BAA-FA20-4D3D-9C9A-1F98B2809C31}</a:tableStyleId>
              </a:tblPr>
              <a:tblGrid>
                <a:gridCol w="675650"/>
                <a:gridCol w="3104350"/>
              </a:tblGrid>
              <a:tr h="250700">
                <a:tc>
                  <a:txBody>
                    <a:bodyPr/>
                    <a:lstStyle/>
                    <a:p>
                      <a:pPr indent="0" lvl="0" marL="0" marR="0" rtl="0" algn="l">
                        <a:lnSpc>
                          <a:spcPct val="107000"/>
                        </a:lnSpc>
                        <a:spcBef>
                          <a:spcPts val="0"/>
                        </a:spcBef>
                        <a:spcAft>
                          <a:spcPts val="0"/>
                        </a:spcAft>
                        <a:buClr>
                          <a:srgbClr val="000000"/>
                        </a:buClr>
                        <a:buSzPts val="1200"/>
                        <a:buFont typeface="Arial"/>
                        <a:buNone/>
                      </a:pPr>
                      <a:r>
                        <a:rPr b="1" lang="ru" sz="900" u="none" cap="none" strike="noStrike">
                          <a:solidFill>
                            <a:srgbClr val="000000"/>
                          </a:solidFill>
                          <a:latin typeface="Montserrat"/>
                          <a:ea typeface="Montserrat"/>
                          <a:cs typeface="Montserrat"/>
                          <a:sym typeface="Montserrat"/>
                        </a:rPr>
                        <a:t>ID</a:t>
                      </a:r>
                      <a:endParaRPr b="1"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solidFill>
                            <a:srgbClr val="000000"/>
                          </a:solidFill>
                          <a:latin typeface="Montserrat"/>
                          <a:ea typeface="Montserrat"/>
                          <a:cs typeface="Montserrat"/>
                          <a:sym typeface="Montserrat"/>
                        </a:rPr>
                        <a:t>Наименование</a:t>
                      </a:r>
                      <a:endParaRPr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T1.1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Awareness training</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T1.5</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Roles-specific curriculum</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T1.7</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On-demand trainings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T2.5</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Enhance satellite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T2.6</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Test SSDL skillset for new hires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820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T2.8</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Create and use material specific to company history.</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T3.1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Track and reward progression</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T3.2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Provide trainings for vendors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T3.3</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Host external software security events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T3.4</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Deliver AppSec annual update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T3.5</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Establish SSG office hours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550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T3.6</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Identify new satellite members through training</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ph type="title"/>
          </p:nvPr>
        </p:nvSpPr>
        <p:spPr>
          <a:xfrm>
            <a:off x="360000" y="360000"/>
            <a:ext cx="8100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Модули модели зрелости BSIMM</a:t>
            </a:r>
            <a:endParaRPr/>
          </a:p>
        </p:txBody>
      </p:sp>
      <p:graphicFrame>
        <p:nvGraphicFramePr>
          <p:cNvPr id="262" name="Google Shape;262;p13"/>
          <p:cNvGraphicFramePr/>
          <p:nvPr/>
        </p:nvGraphicFramePr>
        <p:xfrm>
          <a:off x="360002" y="1439992"/>
          <a:ext cx="3000000" cy="3000000"/>
        </p:xfrm>
        <a:graphic>
          <a:graphicData uri="http://schemas.openxmlformats.org/drawingml/2006/table">
            <a:tbl>
              <a:tblPr bandRow="1" firstCol="1" firstRow="1">
                <a:noFill/>
                <a:tableStyleId>{1DE49BAA-FA20-4D3D-9C9A-1F98B2809C31}</a:tableStyleId>
              </a:tblPr>
              <a:tblGrid>
                <a:gridCol w="505925"/>
                <a:gridCol w="3274075"/>
              </a:tblGrid>
              <a:tr h="255700">
                <a:tc>
                  <a:txBody>
                    <a:bodyPr/>
                    <a:lstStyle/>
                    <a:p>
                      <a:pPr indent="0" lvl="0" marL="0" marR="0" rtl="0" algn="l">
                        <a:lnSpc>
                          <a:spcPct val="107000"/>
                        </a:lnSpc>
                        <a:spcBef>
                          <a:spcPts val="0"/>
                        </a:spcBef>
                        <a:spcAft>
                          <a:spcPts val="0"/>
                        </a:spcAft>
                        <a:buClr>
                          <a:srgbClr val="000000"/>
                        </a:buClr>
                        <a:buSzPts val="1200"/>
                        <a:buFont typeface="Arial"/>
                        <a:buNone/>
                      </a:pPr>
                      <a:r>
                        <a:rPr b="1" lang="ru" sz="900" u="none" cap="none" strike="noStrike">
                          <a:solidFill>
                            <a:srgbClr val="000000"/>
                          </a:solidFill>
                          <a:latin typeface="Montserrat"/>
                          <a:ea typeface="Montserrat"/>
                          <a:cs typeface="Montserrat"/>
                          <a:sym typeface="Montserrat"/>
                        </a:rPr>
                        <a:t>ID</a:t>
                      </a:r>
                      <a:endParaRPr b="1"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solidFill>
                            <a:srgbClr val="000000"/>
                          </a:solidFill>
                          <a:latin typeface="Montserrat"/>
                          <a:ea typeface="Montserrat"/>
                          <a:cs typeface="Montserrat"/>
                          <a:sym typeface="Montserrat"/>
                        </a:rPr>
                        <a:t>Наименование</a:t>
                      </a:r>
                      <a:endParaRPr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SR1.1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Build and maintain security standards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SR1.2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Create a security portal</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SR1.3</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Translate compliance constraints to requirements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SR2.2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Create a standards review board</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SR2.4</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Identify open source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SR2.5</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Create SLA boilerplate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SR3.1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Control open source risk</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SR3.2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Communicate standards to vendors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SR3.3</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Use secure coding standards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298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SR3.4</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Create standards for technology stacks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bl>
          </a:graphicData>
        </a:graphic>
      </p:graphicFrame>
      <p:graphicFrame>
        <p:nvGraphicFramePr>
          <p:cNvPr id="263" name="Google Shape;263;p13"/>
          <p:cNvGraphicFramePr/>
          <p:nvPr/>
        </p:nvGraphicFramePr>
        <p:xfrm>
          <a:off x="4679990" y="1439992"/>
          <a:ext cx="3000000" cy="3000000"/>
        </p:xfrm>
        <a:graphic>
          <a:graphicData uri="http://schemas.openxmlformats.org/drawingml/2006/table">
            <a:tbl>
              <a:tblPr bandRow="1" firstCol="1" firstRow="1">
                <a:noFill/>
                <a:tableStyleId>{1DE49BAA-FA20-4D3D-9C9A-1F98B2809C31}</a:tableStyleId>
              </a:tblPr>
              <a:tblGrid>
                <a:gridCol w="506575"/>
                <a:gridCol w="3273425"/>
              </a:tblGrid>
              <a:tr h="256175">
                <a:tc>
                  <a:txBody>
                    <a:bodyPr/>
                    <a:lstStyle/>
                    <a:p>
                      <a:pPr indent="0" lvl="0" marL="0" marR="0" rtl="0" algn="l">
                        <a:lnSpc>
                          <a:spcPct val="107000"/>
                        </a:lnSpc>
                        <a:spcBef>
                          <a:spcPts val="0"/>
                        </a:spcBef>
                        <a:spcAft>
                          <a:spcPts val="0"/>
                        </a:spcAft>
                        <a:buClr>
                          <a:srgbClr val="000000"/>
                        </a:buClr>
                        <a:buSzPts val="1200"/>
                        <a:buFont typeface="Arial"/>
                        <a:buNone/>
                      </a:pPr>
                      <a:r>
                        <a:rPr b="1" lang="ru" sz="900" u="none" cap="none" strike="noStrike">
                          <a:solidFill>
                            <a:srgbClr val="000000"/>
                          </a:solidFill>
                          <a:latin typeface="Montserrat"/>
                          <a:ea typeface="Montserrat"/>
                          <a:cs typeface="Montserrat"/>
                          <a:sym typeface="Montserrat"/>
                        </a:rPr>
                        <a:t>ID</a:t>
                      </a:r>
                      <a:endParaRPr b="1"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solidFill>
                            <a:srgbClr val="000000"/>
                          </a:solidFill>
                          <a:latin typeface="Montserrat"/>
                          <a:ea typeface="Montserrat"/>
                          <a:cs typeface="Montserrat"/>
                          <a:sym typeface="Montserrat"/>
                        </a:rPr>
                        <a:t>Наименование</a:t>
                      </a:r>
                      <a:endParaRPr sz="900" u="none" cap="none" strike="noStrike">
                        <a:solidFill>
                          <a:srgbClr val="000000"/>
                        </a:solidFill>
                        <a:latin typeface="Montserrat"/>
                        <a:ea typeface="Montserrat"/>
                        <a:cs typeface="Montserrat"/>
                        <a:sym typeface="Montserrat"/>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5F5F5"/>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AA1.1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Perform security feature review</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AA1.2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Security design review</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AA1.3</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SSG leads design review</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AA1.4</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Build and maintaining app risk profile</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AA2.1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Define and use architecture analysis process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AA2.2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Standardize architectural descriptions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AA3.1</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SSG as architecture advisory</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r h="37297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AA3.2</a:t>
                      </a:r>
                      <a:endParaRPr b="0" sz="900" u="none" cap="none" strike="noStrike">
                        <a:solidFill>
                          <a:srgbClr val="000000"/>
                        </a:solidFill>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F5F5F5"/>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latin typeface="Montserrat Medium"/>
                          <a:ea typeface="Montserrat Medium"/>
                          <a:cs typeface="Montserrat Medium"/>
                          <a:sym typeface="Montserrat Medium"/>
                        </a:rPr>
                        <a:t>Loop back to architecture patterns</a:t>
                      </a:r>
                      <a:endParaRPr sz="900" u="none" cap="none" strike="noStrike">
                        <a:latin typeface="Montserrat Medium"/>
                        <a:ea typeface="Montserrat Medium"/>
                        <a:cs typeface="Montserrat Medium"/>
                        <a:sym typeface="Montserrat Medium"/>
                      </a:endParaRPr>
                    </a:p>
                  </a:txBody>
                  <a:tcPr marT="0" marB="0" marR="68575" marL="68575" anchor="ctr">
                    <a:lnL cap="flat" cmpd="sng" w="9525">
                      <a:solidFill>
                        <a:srgbClr val="222222"/>
                      </a:solidFill>
                      <a:prstDash val="solid"/>
                      <a:round/>
                      <a:headEnd len="sm" w="sm" type="none"/>
                      <a:tailEnd len="sm" w="sm" type="none"/>
                    </a:lnL>
                    <a:lnR cap="flat" cmpd="sng" w="9525">
                      <a:solidFill>
                        <a:srgbClr val="222222"/>
                      </a:solidFill>
                      <a:prstDash val="solid"/>
                      <a:round/>
                      <a:headEnd len="sm" w="sm" type="none"/>
                      <a:tailEnd len="sm" w="sm" type="none"/>
                    </a:lnR>
                    <a:lnT cap="flat" cmpd="sng" w="9525">
                      <a:solidFill>
                        <a:srgbClr val="222222"/>
                      </a:solidFill>
                      <a:prstDash val="solid"/>
                      <a:round/>
                      <a:headEnd len="sm" w="sm" type="none"/>
                      <a:tailEnd len="sm" w="sm" type="none"/>
                    </a:lnT>
                    <a:lnB cap="flat" cmpd="sng" w="9525">
                      <a:solidFill>
                        <a:srgbClr val="222222"/>
                      </a:solidFill>
                      <a:prstDash val="solid"/>
                      <a:round/>
                      <a:headEnd len="sm" w="sm" type="none"/>
                      <a:tailEnd len="sm" w="sm" type="none"/>
                    </a:lnB>
                    <a:solidFill>
                      <a:srgbClr val="E8E8E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4"/>
          <p:cNvSpPr txBox="1"/>
          <p:nvPr>
            <p:ph type="title"/>
          </p:nvPr>
        </p:nvSpPr>
        <p:spPr>
          <a:xfrm>
            <a:off x="360000" y="360000"/>
            <a:ext cx="810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Разделы NIST SP-800-218 Secure Software Development Framework</a:t>
            </a:r>
            <a:endParaRPr/>
          </a:p>
        </p:txBody>
      </p:sp>
      <p:graphicFrame>
        <p:nvGraphicFramePr>
          <p:cNvPr id="269" name="Google Shape;269;p14"/>
          <p:cNvGraphicFramePr/>
          <p:nvPr/>
        </p:nvGraphicFramePr>
        <p:xfrm>
          <a:off x="360011" y="1440048"/>
          <a:ext cx="3000000" cy="3000000"/>
        </p:xfrm>
        <a:graphic>
          <a:graphicData uri="http://schemas.openxmlformats.org/drawingml/2006/table">
            <a:tbl>
              <a:tblPr bandRow="1" firstCol="1" firstRow="1">
                <a:noFill/>
                <a:tableStyleId>{1DE49BAA-FA20-4D3D-9C9A-1F98B2809C31}</a:tableStyleId>
              </a:tblPr>
              <a:tblGrid>
                <a:gridCol w="624400"/>
                <a:gridCol w="7475600"/>
              </a:tblGrid>
              <a:tr h="230425">
                <a:tc>
                  <a:txBody>
                    <a:bodyPr/>
                    <a:lstStyle/>
                    <a:p>
                      <a:pPr indent="0" lvl="0" marL="0" marR="0" rtl="0" algn="l">
                        <a:lnSpc>
                          <a:spcPct val="107000"/>
                        </a:lnSpc>
                        <a:spcBef>
                          <a:spcPts val="0"/>
                        </a:spcBef>
                        <a:spcAft>
                          <a:spcPts val="0"/>
                        </a:spcAft>
                        <a:buClr>
                          <a:srgbClr val="000000"/>
                        </a:buClr>
                        <a:buSzPts val="1200"/>
                        <a:buFont typeface="Arial"/>
                        <a:buNone/>
                      </a:pPr>
                      <a:r>
                        <a:rPr b="1" lang="ru" sz="900" u="none" cap="none" strike="noStrike">
                          <a:solidFill>
                            <a:srgbClr val="000000"/>
                          </a:solidFill>
                          <a:latin typeface="Montserrat"/>
                          <a:ea typeface="Montserrat"/>
                          <a:cs typeface="Montserrat"/>
                          <a:sym typeface="Montserrat"/>
                        </a:rPr>
                        <a:t>ID</a:t>
                      </a:r>
                      <a:endParaRPr b="1" sz="900" u="none" cap="none" strike="noStrike">
                        <a:solidFill>
                          <a:srgbClr val="000000"/>
                        </a:solidFill>
                        <a:latin typeface="Montserrat"/>
                        <a:ea typeface="Montserrat"/>
                        <a:cs typeface="Montserrat"/>
                        <a:sym typeface="Montserrat"/>
                      </a:endParaRPr>
                    </a:p>
                  </a:txBody>
                  <a:tcPr marT="0" marB="0" marR="68575" marL="68575"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3F3F3"/>
                    </a:solidFill>
                  </a:tcPr>
                </a:tc>
                <a:tc>
                  <a:txBody>
                    <a:bodyPr/>
                    <a:lstStyle/>
                    <a:p>
                      <a:pPr indent="0" lvl="0" marL="0" marR="0" rtl="0" algn="l">
                        <a:lnSpc>
                          <a:spcPct val="107000"/>
                        </a:lnSpc>
                        <a:spcBef>
                          <a:spcPts val="0"/>
                        </a:spcBef>
                        <a:spcAft>
                          <a:spcPts val="0"/>
                        </a:spcAft>
                        <a:buClr>
                          <a:srgbClr val="000000"/>
                        </a:buClr>
                        <a:buSzPts val="1200"/>
                        <a:buFont typeface="Arial"/>
                        <a:buNone/>
                      </a:pPr>
                      <a:r>
                        <a:rPr lang="ru" sz="900" u="none" cap="none" strike="noStrike">
                          <a:solidFill>
                            <a:srgbClr val="000000"/>
                          </a:solidFill>
                          <a:latin typeface="Montserrat"/>
                          <a:ea typeface="Montserrat"/>
                          <a:cs typeface="Montserrat"/>
                          <a:sym typeface="Montserrat"/>
                        </a:rPr>
                        <a:t>Наименование</a:t>
                      </a:r>
                      <a:endParaRPr sz="900" u="none" cap="none" strike="noStrike">
                        <a:solidFill>
                          <a:srgbClr val="000000"/>
                        </a:solidFill>
                        <a:latin typeface="Montserrat"/>
                        <a:ea typeface="Montserrat"/>
                        <a:cs typeface="Montserrat"/>
                        <a:sym typeface="Montserrat"/>
                      </a:endParaRPr>
                    </a:p>
                  </a:txBody>
                  <a:tcPr marT="0" marB="0" marR="68575" marL="68575"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9050">
                      <a:solidFill>
                        <a:srgbClr val="222222"/>
                      </a:solidFill>
                      <a:prstDash val="solid"/>
                      <a:round/>
                      <a:headEnd len="sm" w="sm" type="none"/>
                      <a:tailEnd len="sm" w="sm" type="none"/>
                    </a:lnB>
                    <a:solidFill>
                      <a:srgbClr val="F3F3F3"/>
                    </a:solidFill>
                  </a:tcPr>
                </a:tc>
              </a:tr>
              <a:tr h="36410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PO.1.1</a:t>
                      </a:r>
                      <a:endParaRPr b="0"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Identify and document all security requirements for the organization’s software development infrastructures and processes, and maintain the requirements over time. </a:t>
                      </a:r>
                      <a:endParaRPr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905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36410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PO.1.2</a:t>
                      </a:r>
                      <a:endParaRPr b="0"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Identify and document all security requirements for organization-developed software to meet, and maintain the requirements over time. </a:t>
                      </a:r>
                      <a:endParaRPr sz="900" u="none" cap="none" strike="noStrike">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36410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PO.1.3</a:t>
                      </a:r>
                      <a:endParaRPr b="0"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Communicate requirements to all third parties who will provide commercial software components to the organization for reuse by the organization’s own software. </a:t>
                      </a:r>
                      <a:endParaRPr sz="900" u="none" cap="none" strike="noStrike">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36410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PO.2.2</a:t>
                      </a:r>
                      <a:endParaRPr b="0"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Provide role-based training for all personnel with responsibilities that contribute to secure development. Periodically review personnel proficiency and role-based training, and update the training as needed.</a:t>
                      </a:r>
                      <a:endParaRPr sz="900" u="none" cap="none" strike="noStrike">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230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PO.4.1</a:t>
                      </a:r>
                      <a:endParaRPr b="0"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Define criteria for software security checks and track throughout the SDLC. </a:t>
                      </a:r>
                      <a:endParaRPr sz="900" u="none" cap="none" strike="noStrike">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36410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PW.1.1</a:t>
                      </a:r>
                      <a:endParaRPr b="0" sz="900" u="none" cap="none" strike="noStrike">
                        <a:solidFill>
                          <a:srgbClr val="999999"/>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Use forms of risk modeling, such as threat modeling, attack modeling, or attack surface mapping, to help assess the security risk for the software. </a:t>
                      </a:r>
                      <a:endParaRPr sz="900" u="none" cap="none" strike="noStrike">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230425">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PW.1.2</a:t>
                      </a:r>
                      <a:endParaRPr b="0"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Document the software’s security requirements, risks, and design decisions. </a:t>
                      </a:r>
                      <a:endParaRPr sz="900" u="none" cap="none" strike="noStrike">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36410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PW.8.2</a:t>
                      </a:r>
                      <a:endParaRPr b="0"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Design the tests, perform the testing, and document the results, including documenting and triaging all discovered issues and recommended remediations in the development team’s workflow or issue tracking system. </a:t>
                      </a:r>
                      <a:endParaRPr sz="900" u="none" cap="none" strike="noStrike">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r h="364100">
                <a:tc>
                  <a:txBody>
                    <a:bodyPr/>
                    <a:lstStyle/>
                    <a:p>
                      <a:pPr indent="0" lvl="0" marL="0" marR="0" rtl="0" algn="l">
                        <a:lnSpc>
                          <a:spcPct val="107000"/>
                        </a:lnSpc>
                        <a:spcBef>
                          <a:spcPts val="0"/>
                        </a:spcBef>
                        <a:spcAft>
                          <a:spcPts val="0"/>
                        </a:spcAft>
                        <a:buClr>
                          <a:srgbClr val="000000"/>
                        </a:buClr>
                        <a:buSzPts val="1200"/>
                        <a:buFont typeface="Arial"/>
                        <a:buNone/>
                      </a:pPr>
                      <a:r>
                        <a:rPr b="0" lang="ru" sz="900" u="none" cap="none" strike="noStrike">
                          <a:solidFill>
                            <a:srgbClr val="000000"/>
                          </a:solidFill>
                          <a:latin typeface="Montserrat Medium"/>
                          <a:ea typeface="Montserrat Medium"/>
                          <a:cs typeface="Montserrat Medium"/>
                          <a:sym typeface="Montserrat Medium"/>
                        </a:rPr>
                        <a:t>PW.9.1</a:t>
                      </a:r>
                      <a:endParaRPr b="0" sz="900" u="none" cap="none" strike="noStrike">
                        <a:solidFill>
                          <a:srgbClr val="999999"/>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Calibri"/>
                        <a:buNone/>
                      </a:pPr>
                      <a:r>
                        <a:rPr lang="ru" sz="900" u="none" cap="none" strike="noStrike">
                          <a:solidFill>
                            <a:srgbClr val="000000"/>
                          </a:solidFill>
                          <a:latin typeface="Montserrat Medium"/>
                          <a:ea typeface="Montserrat Medium"/>
                          <a:cs typeface="Montserrat Medium"/>
                          <a:sym typeface="Montserrat Medium"/>
                        </a:rPr>
                        <a:t>Define a secure baseline by determining how to configure each setting that has an effect on security so that the default settings are secure and do not weaken the security functions provided by the platform, network infrastructure, or services. </a:t>
                      </a:r>
                      <a:endParaRPr sz="900" u="none" cap="none" strike="noStrike">
                        <a:solidFill>
                          <a:srgbClr val="000000"/>
                        </a:solidFill>
                        <a:latin typeface="Montserrat Medium"/>
                        <a:ea typeface="Montserrat Medium"/>
                        <a:cs typeface="Montserrat Medium"/>
                        <a:sym typeface="Montserrat Medium"/>
                      </a:endParaRPr>
                    </a:p>
                  </a:txBody>
                  <a:tcPr marT="45725" marB="45725" marR="91450" marL="91450" anchor="ctr">
                    <a:lnL cap="flat" cmpd="sng" w="12700">
                      <a:solidFill>
                        <a:srgbClr val="222222"/>
                      </a:solidFill>
                      <a:prstDash val="solid"/>
                      <a:round/>
                      <a:headEnd len="sm" w="sm" type="none"/>
                      <a:tailEnd len="sm" w="sm" type="none"/>
                    </a:lnL>
                    <a:lnR cap="flat" cmpd="sng" w="12700">
                      <a:solidFill>
                        <a:srgbClr val="222222"/>
                      </a:solidFill>
                      <a:prstDash val="solid"/>
                      <a:round/>
                      <a:headEnd len="sm" w="sm" type="none"/>
                      <a:tailEnd len="sm" w="sm" type="none"/>
                    </a:lnR>
                    <a:lnT cap="flat" cmpd="sng" w="12700">
                      <a:solidFill>
                        <a:srgbClr val="222222"/>
                      </a:solidFill>
                      <a:prstDash val="solid"/>
                      <a:round/>
                      <a:headEnd len="sm" w="sm" type="none"/>
                      <a:tailEnd len="sm" w="sm" type="none"/>
                    </a:lnT>
                    <a:lnB cap="flat" cmpd="sng" w="12700">
                      <a:solidFill>
                        <a:srgbClr val="222222"/>
                      </a:solidFill>
                      <a:prstDash val="solid"/>
                      <a:round/>
                      <a:headEnd len="sm" w="sm" type="none"/>
                      <a:tailEnd len="sm" w="sm" type="none"/>
                    </a:lnB>
                    <a:solidFill>
                      <a:srgbClr val="E8E8E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5"/>
          <p:cNvSpPr txBox="1"/>
          <p:nvPr>
            <p:ph type="title"/>
          </p:nvPr>
        </p:nvSpPr>
        <p:spPr>
          <a:xfrm>
            <a:off x="360000" y="360000"/>
            <a:ext cx="846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Требования ГОСТ Р 56939—2016. Защита информации. Разработка безопасного ПО</a:t>
            </a:r>
            <a:endParaRPr/>
          </a:p>
        </p:txBody>
      </p:sp>
      <p:sp>
        <p:nvSpPr>
          <p:cNvPr id="275" name="Google Shape;275;p15"/>
          <p:cNvSpPr txBox="1"/>
          <p:nvPr/>
        </p:nvSpPr>
        <p:spPr>
          <a:xfrm>
            <a:off x="2868200" y="1290175"/>
            <a:ext cx="5592000" cy="177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400"/>
              <a:buFont typeface="Arial"/>
              <a:buNone/>
            </a:pPr>
            <a:r>
              <a:rPr b="0" i="0" lang="ru" sz="1000" u="none" cap="none" strike="noStrike">
                <a:solidFill>
                  <a:schemeClr val="dk1"/>
                </a:solidFill>
                <a:latin typeface="Montserrat Medium"/>
                <a:ea typeface="Montserrat Medium"/>
                <a:cs typeface="Montserrat Medium"/>
                <a:sym typeface="Montserrat Medium"/>
              </a:rPr>
              <a:t>5.1.3.1 Разработчик ПО должен </a:t>
            </a:r>
            <a:r>
              <a:rPr b="1" i="0" lang="ru" sz="1000" u="none" cap="none" strike="noStrike">
                <a:solidFill>
                  <a:srgbClr val="222222"/>
                </a:solidFill>
                <a:latin typeface="Montserrat"/>
                <a:ea typeface="Montserrat"/>
                <a:cs typeface="Montserrat"/>
                <a:sym typeface="Montserrat"/>
              </a:rPr>
              <a:t>определить требования по безопасности, предъявляемые к разрабатываемому ПО.</a:t>
            </a:r>
            <a:endParaRPr b="1" i="0" sz="1000" u="none" cap="none" strike="noStrike">
              <a:solidFill>
                <a:srgbClr val="222222"/>
              </a:solidFill>
              <a:latin typeface="Montserrat"/>
              <a:ea typeface="Montserrat"/>
              <a:cs typeface="Montserrat"/>
              <a:sym typeface="Montserrat"/>
            </a:endParaRPr>
          </a:p>
          <a:p>
            <a:pPr indent="0" lvl="0" marL="0" marR="0" rtl="0" algn="l">
              <a:lnSpc>
                <a:spcPct val="115000"/>
              </a:lnSpc>
              <a:spcBef>
                <a:spcPts val="800"/>
              </a:spcBef>
              <a:spcAft>
                <a:spcPts val="0"/>
              </a:spcAft>
              <a:buClr>
                <a:schemeClr val="dk1"/>
              </a:buClr>
              <a:buSzPts val="1400"/>
              <a:buFont typeface="Arial"/>
              <a:buNone/>
            </a:pPr>
            <a:r>
              <a:rPr b="0" i="0" lang="ru" sz="1000" u="none" cap="none" strike="noStrike">
                <a:solidFill>
                  <a:schemeClr val="dk1"/>
                </a:solidFill>
                <a:latin typeface="Montserrat Medium"/>
                <a:ea typeface="Montserrat Medium"/>
                <a:cs typeface="Montserrat Medium"/>
                <a:sym typeface="Montserrat Medium"/>
              </a:rPr>
              <a:t>Для организации работ, выполняемых в процессах жизненного цикла ПО, и подтверждения соответствия требованиям настоящего стандарта </a:t>
            </a:r>
            <a:r>
              <a:rPr b="1" i="0" lang="ru" sz="1000" u="none" cap="none" strike="noStrike">
                <a:solidFill>
                  <a:srgbClr val="222222"/>
                </a:solidFill>
                <a:latin typeface="Montserrat"/>
                <a:ea typeface="Montserrat"/>
                <a:cs typeface="Montserrat"/>
                <a:sym typeface="Montserrat"/>
              </a:rPr>
              <a:t>документация разработчика ПО должна содержать перечень определенных требований по безопасности,</a:t>
            </a:r>
            <a:r>
              <a:rPr b="0" i="0" lang="ru" sz="1000" u="none" cap="none" strike="noStrike">
                <a:solidFill>
                  <a:srgbClr val="222222"/>
                </a:solidFill>
                <a:latin typeface="Montserrat Medium"/>
                <a:ea typeface="Montserrat Medium"/>
                <a:cs typeface="Montserrat Medium"/>
                <a:sym typeface="Montserrat Medium"/>
              </a:rPr>
              <a:t> </a:t>
            </a:r>
            <a:r>
              <a:rPr b="0" i="0" lang="ru" sz="1000" u="none" cap="none" strike="noStrike">
                <a:solidFill>
                  <a:schemeClr val="dk1"/>
                </a:solidFill>
                <a:latin typeface="Montserrat Medium"/>
                <a:ea typeface="Montserrat Medium"/>
                <a:cs typeface="Montserrat Medium"/>
                <a:sym typeface="Montserrat Medium"/>
              </a:rPr>
              <a:t>предъявляемых </a:t>
            </a:r>
            <a:br>
              <a:rPr b="0" i="0" lang="ru" sz="1000" u="none" cap="none" strike="noStrike">
                <a:solidFill>
                  <a:schemeClr val="dk1"/>
                </a:solidFill>
                <a:latin typeface="Montserrat Medium"/>
                <a:ea typeface="Montserrat Medium"/>
                <a:cs typeface="Montserrat Medium"/>
                <a:sym typeface="Montserrat Medium"/>
              </a:rPr>
            </a:br>
            <a:r>
              <a:rPr b="0" i="0" lang="ru" sz="1000" u="none" cap="none" strike="noStrike">
                <a:solidFill>
                  <a:schemeClr val="dk1"/>
                </a:solidFill>
                <a:latin typeface="Montserrat Medium"/>
                <a:ea typeface="Montserrat Medium"/>
                <a:cs typeface="Montserrat Medium"/>
                <a:sym typeface="Montserrat Medium"/>
              </a:rPr>
              <a:t>к разрабатываемому ПО.</a:t>
            </a:r>
            <a:endParaRPr b="0" i="0" sz="10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chemeClr val="dk1"/>
              </a:buClr>
              <a:buSzPts val="1400"/>
              <a:buFont typeface="Arial"/>
              <a:buNone/>
            </a:pPr>
            <a:r>
              <a:rPr b="0" i="0" lang="ru" sz="1000" u="none" cap="none" strike="noStrike">
                <a:solidFill>
                  <a:schemeClr val="dk1"/>
                </a:solidFill>
                <a:latin typeface="Montserrat Medium"/>
                <a:ea typeface="Montserrat Medium"/>
                <a:cs typeface="Montserrat Medium"/>
                <a:sym typeface="Montserrat Medium"/>
              </a:rPr>
              <a:t>5.2.1 При выполнении </a:t>
            </a:r>
            <a:r>
              <a:rPr b="1" i="0" lang="ru" sz="1000" u="none" cap="none" strike="noStrike">
                <a:solidFill>
                  <a:srgbClr val="222222"/>
                </a:solidFill>
                <a:latin typeface="Montserrat"/>
                <a:ea typeface="Montserrat"/>
                <a:cs typeface="Montserrat"/>
                <a:sym typeface="Montserrat"/>
              </a:rPr>
              <a:t>проектирования архитектуры программы разработчик ПО должен реализовать следующие меры:</a:t>
            </a:r>
            <a:endParaRPr b="1" i="0" sz="1000" u="none" cap="none" strike="noStrike">
              <a:solidFill>
                <a:srgbClr val="222222"/>
              </a:solidFill>
              <a:latin typeface="Montserrat"/>
              <a:ea typeface="Montserrat"/>
              <a:cs typeface="Montserrat"/>
              <a:sym typeface="Montserrat"/>
            </a:endParaRPr>
          </a:p>
        </p:txBody>
      </p:sp>
      <p:sp>
        <p:nvSpPr>
          <p:cNvPr id="276" name="Google Shape;276;p15"/>
          <p:cNvSpPr txBox="1"/>
          <p:nvPr/>
        </p:nvSpPr>
        <p:spPr>
          <a:xfrm>
            <a:off x="3122649" y="3187175"/>
            <a:ext cx="5337300" cy="610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ru" sz="1000" u="none" cap="none" strike="noStrike">
                <a:solidFill>
                  <a:schemeClr val="dk1"/>
                </a:solidFill>
                <a:latin typeface="Montserrat Medium"/>
                <a:ea typeface="Montserrat Medium"/>
                <a:cs typeface="Montserrat Medium"/>
                <a:sym typeface="Montserrat Medium"/>
              </a:rPr>
              <a:t>моделирование угроз безопасности информации;</a:t>
            </a:r>
            <a:endParaRPr b="0" i="0" sz="10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chemeClr val="dk1"/>
              </a:buClr>
              <a:buSzPts val="1100"/>
              <a:buFont typeface="Arial"/>
              <a:buNone/>
            </a:pPr>
            <a:r>
              <a:rPr b="0" i="0" lang="ru" sz="1000" u="none" cap="none" strike="noStrike">
                <a:solidFill>
                  <a:schemeClr val="dk1"/>
                </a:solidFill>
                <a:latin typeface="Montserrat Medium"/>
                <a:ea typeface="Montserrat Medium"/>
                <a:cs typeface="Montserrat Medium"/>
                <a:sym typeface="Montserrat Medium"/>
              </a:rPr>
              <a:t>уточнение проекта архитектуры программы с учетом результатов моделирования угроз безопасности информации. </a:t>
            </a:r>
            <a:endParaRPr b="0" i="0" sz="1000" u="none" cap="none" strike="noStrike">
              <a:solidFill>
                <a:schemeClr val="dk1"/>
              </a:solidFill>
              <a:latin typeface="Montserrat Medium"/>
              <a:ea typeface="Montserrat Medium"/>
              <a:cs typeface="Montserrat Medium"/>
              <a:sym typeface="Montserrat Medium"/>
            </a:endParaRPr>
          </a:p>
        </p:txBody>
      </p:sp>
      <p:pic>
        <p:nvPicPr>
          <p:cNvPr id="277" name="Google Shape;277;p15"/>
          <p:cNvPicPr preferRelativeResize="0"/>
          <p:nvPr/>
        </p:nvPicPr>
        <p:blipFill rotWithShape="1">
          <a:blip r:embed="rId3">
            <a:alphaModFix/>
          </a:blip>
          <a:srcRect b="0" l="0" r="0" t="0"/>
          <a:stretch/>
        </p:blipFill>
        <p:spPr>
          <a:xfrm>
            <a:off x="2868200" y="3148988"/>
            <a:ext cx="213645" cy="223050"/>
          </a:xfrm>
          <a:prstGeom prst="rect">
            <a:avLst/>
          </a:prstGeom>
          <a:noFill/>
          <a:ln>
            <a:noFill/>
          </a:ln>
        </p:spPr>
      </p:pic>
      <p:pic>
        <p:nvPicPr>
          <p:cNvPr id="278" name="Google Shape;278;p15"/>
          <p:cNvPicPr preferRelativeResize="0"/>
          <p:nvPr/>
        </p:nvPicPr>
        <p:blipFill rotWithShape="1">
          <a:blip r:embed="rId3">
            <a:alphaModFix/>
          </a:blip>
          <a:srcRect b="0" l="0" r="0" t="0"/>
          <a:stretch/>
        </p:blipFill>
        <p:spPr>
          <a:xfrm>
            <a:off x="2868200" y="3455438"/>
            <a:ext cx="213645" cy="223050"/>
          </a:xfrm>
          <a:prstGeom prst="rect">
            <a:avLst/>
          </a:prstGeom>
          <a:noFill/>
          <a:ln>
            <a:noFill/>
          </a:ln>
        </p:spPr>
      </p:pic>
      <p:sp>
        <p:nvSpPr>
          <p:cNvPr id="279" name="Google Shape;279;p15"/>
          <p:cNvSpPr txBox="1"/>
          <p:nvPr/>
        </p:nvSpPr>
        <p:spPr>
          <a:xfrm>
            <a:off x="2868200" y="3919275"/>
            <a:ext cx="5592000" cy="330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chemeClr val="dk1"/>
              </a:buClr>
              <a:buSzPts val="1400"/>
              <a:buFont typeface="Arial"/>
              <a:buNone/>
            </a:pPr>
            <a:r>
              <a:rPr b="1" i="0" lang="ru" sz="1000" u="none" cap="none" strike="noStrike">
                <a:solidFill>
                  <a:srgbClr val="222222"/>
                </a:solidFill>
                <a:latin typeface="Montserrat"/>
                <a:ea typeface="Montserrat"/>
                <a:cs typeface="Montserrat"/>
                <a:sym typeface="Montserrat"/>
              </a:rPr>
              <a:t>Меры по разработке безопасного программного обеспечения, реализуемые в процессе менеджмента людскими ресурсами</a:t>
            </a:r>
            <a:endParaRPr b="0" i="0" sz="1000" u="none" cap="none" strike="noStrike">
              <a:solidFill>
                <a:srgbClr val="222222"/>
              </a:solidFill>
              <a:latin typeface="Montserrat Medium"/>
              <a:ea typeface="Montserrat Medium"/>
              <a:cs typeface="Montserrat Medium"/>
              <a:sym typeface="Montserrat Medium"/>
            </a:endParaRPr>
          </a:p>
        </p:txBody>
      </p:sp>
      <p:pic>
        <p:nvPicPr>
          <p:cNvPr id="280" name="Google Shape;280;p15"/>
          <p:cNvPicPr preferRelativeResize="0"/>
          <p:nvPr/>
        </p:nvPicPr>
        <p:blipFill rotWithShape="1">
          <a:blip r:embed="rId4">
            <a:alphaModFix/>
          </a:blip>
          <a:srcRect b="0" l="0" r="0" t="0"/>
          <a:stretch/>
        </p:blipFill>
        <p:spPr>
          <a:xfrm>
            <a:off x="360000" y="1333000"/>
            <a:ext cx="2220475" cy="3140550"/>
          </a:xfrm>
          <a:prstGeom prst="rect">
            <a:avLst/>
          </a:prstGeom>
          <a:noFill/>
          <a:ln>
            <a:noFill/>
          </a:ln>
        </p:spPr>
      </p:pic>
      <p:sp>
        <p:nvSpPr>
          <p:cNvPr id="281" name="Google Shape;281;p15"/>
          <p:cNvSpPr txBox="1"/>
          <p:nvPr/>
        </p:nvSpPr>
        <p:spPr>
          <a:xfrm>
            <a:off x="3122900" y="4368775"/>
            <a:ext cx="5337300" cy="433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ru" sz="1000" u="none" cap="none" strike="noStrike">
                <a:solidFill>
                  <a:srgbClr val="222222"/>
                </a:solidFill>
                <a:latin typeface="Montserrat Medium"/>
                <a:ea typeface="Montserrat Medium"/>
                <a:cs typeface="Montserrat Medium"/>
                <a:sym typeface="Montserrat Medium"/>
              </a:rPr>
              <a:t>Периодическое обучение сотрудников.</a:t>
            </a:r>
            <a:endParaRPr b="0" i="0" sz="1000" u="none" cap="none" strike="noStrike">
              <a:solidFill>
                <a:srgbClr val="222222"/>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chemeClr val="dk1"/>
              </a:buClr>
              <a:buSzPts val="1400"/>
              <a:buFont typeface="Arial"/>
              <a:buNone/>
            </a:pPr>
            <a:r>
              <a:rPr b="0" i="0" lang="ru" sz="1000" u="none" cap="none" strike="noStrike">
                <a:solidFill>
                  <a:srgbClr val="222222"/>
                </a:solidFill>
                <a:latin typeface="Montserrat Medium"/>
                <a:ea typeface="Montserrat Medium"/>
                <a:cs typeface="Montserrat Medium"/>
                <a:sym typeface="Montserrat Medium"/>
              </a:rPr>
              <a:t>Периодический анализ программы обучения сотруднико</a:t>
            </a:r>
            <a:endParaRPr b="1" i="0" sz="1000" u="none" cap="none" strike="noStrike">
              <a:solidFill>
                <a:srgbClr val="222222"/>
              </a:solidFill>
              <a:latin typeface="Montserrat"/>
              <a:ea typeface="Montserrat"/>
              <a:cs typeface="Montserrat"/>
              <a:sym typeface="Montserrat"/>
            </a:endParaRPr>
          </a:p>
        </p:txBody>
      </p:sp>
      <p:pic>
        <p:nvPicPr>
          <p:cNvPr id="282" name="Google Shape;282;p15"/>
          <p:cNvPicPr preferRelativeResize="0"/>
          <p:nvPr/>
        </p:nvPicPr>
        <p:blipFill rotWithShape="1">
          <a:blip r:embed="rId3">
            <a:alphaModFix/>
          </a:blip>
          <a:srcRect b="0" l="0" r="0" t="0"/>
          <a:stretch/>
        </p:blipFill>
        <p:spPr>
          <a:xfrm>
            <a:off x="2868200" y="4342875"/>
            <a:ext cx="213645" cy="223050"/>
          </a:xfrm>
          <a:prstGeom prst="rect">
            <a:avLst/>
          </a:prstGeom>
          <a:noFill/>
          <a:ln>
            <a:noFill/>
          </a:ln>
        </p:spPr>
      </p:pic>
      <p:pic>
        <p:nvPicPr>
          <p:cNvPr id="283" name="Google Shape;283;p15"/>
          <p:cNvPicPr preferRelativeResize="0"/>
          <p:nvPr/>
        </p:nvPicPr>
        <p:blipFill rotWithShape="1">
          <a:blip r:embed="rId3">
            <a:alphaModFix/>
          </a:blip>
          <a:srcRect b="0" l="0" r="0" t="0"/>
          <a:stretch/>
        </p:blipFill>
        <p:spPr>
          <a:xfrm>
            <a:off x="2868200" y="4605113"/>
            <a:ext cx="213645" cy="223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6"/>
          <p:cNvSpPr txBox="1"/>
          <p:nvPr>
            <p:ph type="title"/>
          </p:nvPr>
        </p:nvSpPr>
        <p:spPr>
          <a:xfrm>
            <a:off x="360000" y="360000"/>
            <a:ext cx="810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Возможности Start REQ для эффективного управления требованиями </a:t>
            </a:r>
            <a:endParaRPr/>
          </a:p>
        </p:txBody>
      </p:sp>
      <p:sp>
        <p:nvSpPr>
          <p:cNvPr id="289" name="Google Shape;289;p16"/>
          <p:cNvSpPr txBox="1"/>
          <p:nvPr/>
        </p:nvSpPr>
        <p:spPr>
          <a:xfrm>
            <a:off x="651900" y="1481475"/>
            <a:ext cx="3488100" cy="85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Непрерывно обновляем базу знаний</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Эксперты ИБ получают доступ к базе требований, формируют шаблоны опросников и модель угроз.</a:t>
            </a:r>
            <a:endParaRPr b="0" i="0" sz="1100" u="none" cap="none" strike="noStrike">
              <a:solidFill>
                <a:srgbClr val="062138"/>
              </a:solidFill>
              <a:latin typeface="Montserrat Medium"/>
              <a:ea typeface="Montserrat Medium"/>
              <a:cs typeface="Montserrat Medium"/>
              <a:sym typeface="Montserrat Medium"/>
            </a:endParaRPr>
          </a:p>
        </p:txBody>
      </p:sp>
      <p:pic>
        <p:nvPicPr>
          <p:cNvPr id="290" name="Google Shape;290;p16"/>
          <p:cNvPicPr preferRelativeResize="0"/>
          <p:nvPr/>
        </p:nvPicPr>
        <p:blipFill rotWithShape="1">
          <a:blip r:embed="rId3">
            <a:alphaModFix/>
          </a:blip>
          <a:srcRect b="0" l="0" r="0" t="0"/>
          <a:stretch/>
        </p:blipFill>
        <p:spPr>
          <a:xfrm>
            <a:off x="375434" y="1439988"/>
            <a:ext cx="128520" cy="252000"/>
          </a:xfrm>
          <a:prstGeom prst="rect">
            <a:avLst/>
          </a:prstGeom>
          <a:noFill/>
          <a:ln>
            <a:noFill/>
          </a:ln>
        </p:spPr>
      </p:pic>
      <p:pic>
        <p:nvPicPr>
          <p:cNvPr id="291" name="Google Shape;291;p16"/>
          <p:cNvPicPr preferRelativeResize="0"/>
          <p:nvPr/>
        </p:nvPicPr>
        <p:blipFill rotWithShape="1">
          <a:blip r:embed="rId4">
            <a:alphaModFix/>
          </a:blip>
          <a:srcRect b="0" l="0" r="0" t="0"/>
          <a:stretch/>
        </p:blipFill>
        <p:spPr>
          <a:xfrm>
            <a:off x="4499997" y="1481475"/>
            <a:ext cx="194559" cy="252000"/>
          </a:xfrm>
          <a:prstGeom prst="rect">
            <a:avLst/>
          </a:prstGeom>
          <a:noFill/>
          <a:ln>
            <a:noFill/>
          </a:ln>
        </p:spPr>
      </p:pic>
      <p:pic>
        <p:nvPicPr>
          <p:cNvPr id="292" name="Google Shape;292;p16"/>
          <p:cNvPicPr preferRelativeResize="0"/>
          <p:nvPr/>
        </p:nvPicPr>
        <p:blipFill rotWithShape="1">
          <a:blip r:embed="rId5">
            <a:alphaModFix/>
          </a:blip>
          <a:srcRect b="0" l="0" r="0" t="0"/>
          <a:stretch/>
        </p:blipFill>
        <p:spPr>
          <a:xfrm>
            <a:off x="359984" y="2711088"/>
            <a:ext cx="159398" cy="252000"/>
          </a:xfrm>
          <a:prstGeom prst="rect">
            <a:avLst/>
          </a:prstGeom>
          <a:noFill/>
          <a:ln>
            <a:noFill/>
          </a:ln>
        </p:spPr>
      </p:pic>
      <p:sp>
        <p:nvSpPr>
          <p:cNvPr id="293" name="Google Shape;293;p16"/>
          <p:cNvSpPr txBox="1"/>
          <p:nvPr/>
        </p:nvSpPr>
        <p:spPr>
          <a:xfrm>
            <a:off x="651900" y="2711100"/>
            <a:ext cx="3488100" cy="1050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200"/>
              <a:buFont typeface="Arial"/>
              <a:buNone/>
            </a:pPr>
            <a:r>
              <a:rPr b="1" i="0" lang="ru" sz="1100" u="none" cap="none" strike="noStrike">
                <a:solidFill>
                  <a:schemeClr val="dk1"/>
                </a:solidFill>
                <a:latin typeface="Montserrat"/>
                <a:ea typeface="Montserrat"/>
                <a:cs typeface="Montserrat"/>
                <a:sym typeface="Montserrat"/>
              </a:rPr>
              <a:t>Управляем задачами </a:t>
            </a:r>
            <a:endParaRPr b="1" i="0" sz="1100" u="none" cap="none" strike="noStrike">
              <a:solidFill>
                <a:schemeClr val="dk1"/>
              </a:solidFill>
              <a:latin typeface="Montserrat"/>
              <a:ea typeface="Montserrat"/>
              <a:cs typeface="Montserrat"/>
              <a:sym typeface="Montserrat"/>
            </a:endParaRPr>
          </a:p>
          <a:p>
            <a:pPr indent="0" lvl="0" marL="0" marR="0" rtl="0" algn="l">
              <a:lnSpc>
                <a:spcPct val="115000"/>
              </a:lnSpc>
              <a:spcBef>
                <a:spcPts val="800"/>
              </a:spcBef>
              <a:spcAft>
                <a:spcPts val="800"/>
              </a:spcAft>
              <a:buClr>
                <a:schemeClr val="dk1"/>
              </a:buClr>
              <a:buSzPts val="1200"/>
              <a:buFont typeface="Arial"/>
              <a:buNone/>
            </a:pPr>
            <a:r>
              <a:rPr b="0" i="0" lang="ru" sz="1100" u="none" cap="none" strike="noStrike">
                <a:solidFill>
                  <a:schemeClr val="dk1"/>
                </a:solidFill>
                <a:latin typeface="Montserrat Medium"/>
                <a:ea typeface="Montserrat Medium"/>
                <a:cs typeface="Montserrat Medium"/>
                <a:sym typeface="Montserrat Medium"/>
              </a:rPr>
              <a:t>Руководители команд разработки распределяют требования по ответственным — технические писатели, разработчики, администраторы.</a:t>
            </a:r>
            <a:endParaRPr b="0" i="0" sz="1100" u="none" cap="none" strike="noStrike">
              <a:solidFill>
                <a:srgbClr val="062138"/>
              </a:solidFill>
              <a:latin typeface="Montserrat Medium"/>
              <a:ea typeface="Montserrat Medium"/>
              <a:cs typeface="Montserrat Medium"/>
              <a:sym typeface="Montserrat Medium"/>
            </a:endParaRPr>
          </a:p>
        </p:txBody>
      </p:sp>
      <p:sp>
        <p:nvSpPr>
          <p:cNvPr id="294" name="Google Shape;294;p16"/>
          <p:cNvSpPr txBox="1"/>
          <p:nvPr/>
        </p:nvSpPr>
        <p:spPr>
          <a:xfrm>
            <a:off x="4791900" y="1481475"/>
            <a:ext cx="3488100" cy="85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Контролируем реализацию</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Руководители видят ход реализации проектов. Эксперты по ИБ выявляют задачи, требующие обсуждения с разработчиками.</a:t>
            </a:r>
            <a:endParaRPr b="0" i="0" sz="1100" u="none" cap="none" strike="noStrike">
              <a:solidFill>
                <a:srgbClr val="062138"/>
              </a:solidFill>
              <a:latin typeface="Montserrat Medium"/>
              <a:ea typeface="Montserrat Medium"/>
              <a:cs typeface="Montserrat Medium"/>
              <a:sym typeface="Montserrat Medium"/>
            </a:endParaRPr>
          </a:p>
        </p:txBody>
      </p:sp>
      <p:pic>
        <p:nvPicPr>
          <p:cNvPr id="295" name="Google Shape;295;p16"/>
          <p:cNvPicPr preferRelativeResize="0"/>
          <p:nvPr/>
        </p:nvPicPr>
        <p:blipFill rotWithShape="1">
          <a:blip r:embed="rId6">
            <a:alphaModFix/>
          </a:blip>
          <a:srcRect b="0" l="0" r="0" t="0"/>
          <a:stretch/>
        </p:blipFill>
        <p:spPr>
          <a:xfrm>
            <a:off x="4500003" y="2679575"/>
            <a:ext cx="194550" cy="315030"/>
          </a:xfrm>
          <a:prstGeom prst="rect">
            <a:avLst/>
          </a:prstGeom>
          <a:noFill/>
          <a:ln>
            <a:noFill/>
          </a:ln>
        </p:spPr>
      </p:pic>
      <p:sp>
        <p:nvSpPr>
          <p:cNvPr id="296" name="Google Shape;296;p16"/>
          <p:cNvSpPr txBox="1"/>
          <p:nvPr/>
        </p:nvSpPr>
        <p:spPr>
          <a:xfrm>
            <a:off x="4791900" y="2711100"/>
            <a:ext cx="3488100" cy="124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Определяем актуальность и фиксируем результат</a:t>
            </a:r>
            <a:r>
              <a:rPr b="0" i="0" lang="ru" sz="1100" u="none" cap="none" strike="noStrike">
                <a:solidFill>
                  <a:schemeClr val="dk1"/>
                </a:solidFill>
                <a:latin typeface="Montserrat SemiBold"/>
                <a:ea typeface="Montserrat SemiBold"/>
                <a:cs typeface="Montserrat SemiBold"/>
                <a:sym typeface="Montserrat SemiBold"/>
              </a:rPr>
              <a:t> </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Разработчики в реальном времени узнают об изменении набора требований к его ПО. В Start REQ фиксируется результат испытаний ПО.</a:t>
            </a:r>
            <a:endParaRPr b="1" i="0" sz="11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360000" y="360000"/>
            <a:ext cx="810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Примеры требований по информационной безопасности из Start REQ на этапах DevSecOps</a:t>
            </a:r>
            <a:endParaRPr/>
          </a:p>
        </p:txBody>
      </p:sp>
      <p:pic>
        <p:nvPicPr>
          <p:cNvPr id="302" name="Google Shape;302;p17"/>
          <p:cNvPicPr preferRelativeResize="0"/>
          <p:nvPr/>
        </p:nvPicPr>
        <p:blipFill rotWithShape="1">
          <a:blip r:embed="rId3">
            <a:alphaModFix/>
          </a:blip>
          <a:srcRect b="0" l="0" r="0" t="0"/>
          <a:stretch/>
        </p:blipFill>
        <p:spPr>
          <a:xfrm>
            <a:off x="360000" y="1440000"/>
            <a:ext cx="8099999" cy="32629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360000" y="360000"/>
            <a:ext cx="8100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Применение Start REQ в процессах DevSecOps</a:t>
            </a:r>
            <a:endParaRPr/>
          </a:p>
        </p:txBody>
      </p:sp>
      <p:pic>
        <p:nvPicPr>
          <p:cNvPr id="308" name="Google Shape;308;p18"/>
          <p:cNvPicPr preferRelativeResize="0"/>
          <p:nvPr/>
        </p:nvPicPr>
        <p:blipFill rotWithShape="1">
          <a:blip r:embed="rId3">
            <a:alphaModFix/>
          </a:blip>
          <a:srcRect b="0" l="0" r="0" t="0"/>
          <a:stretch/>
        </p:blipFill>
        <p:spPr>
          <a:xfrm>
            <a:off x="360000" y="1440000"/>
            <a:ext cx="8099999" cy="3262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360000" y="360000"/>
            <a:ext cx="846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a:t>Результаты внедрения процессов </a:t>
            </a:r>
            <a:br>
              <a:rPr lang="ru"/>
            </a:br>
            <a:r>
              <a:rPr lang="ru"/>
              <a:t>на основе Start REQ</a:t>
            </a:r>
            <a:endParaRPr sz="2200"/>
          </a:p>
        </p:txBody>
      </p:sp>
      <p:sp>
        <p:nvSpPr>
          <p:cNvPr id="314" name="Google Shape;314;p19"/>
          <p:cNvSpPr txBox="1"/>
          <p:nvPr/>
        </p:nvSpPr>
        <p:spPr>
          <a:xfrm>
            <a:off x="537550" y="1432075"/>
            <a:ext cx="3602400" cy="1737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Срок прохождения ПСИ кратно уменьшается. </a:t>
            </a:r>
            <a:endParaRPr b="1" i="0" sz="1100" u="none" cap="none" strike="noStrike">
              <a:solidFill>
                <a:schemeClr val="dk1"/>
              </a:solidFill>
              <a:latin typeface="Montserrat"/>
              <a:ea typeface="Montserrat"/>
              <a:cs typeface="Montserrat"/>
              <a:sym typeface="Montserrat"/>
            </a:endParaRPr>
          </a:p>
          <a:p>
            <a:pPr indent="0" lvl="0" marL="0" marR="0" rtl="0" algn="l">
              <a:lnSpc>
                <a:spcPct val="115000"/>
              </a:lnSpc>
              <a:spcBef>
                <a:spcPts val="800"/>
              </a:spcBef>
              <a:spcAft>
                <a:spcPts val="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Внедренные системы работают безопасно и эффективно:</a:t>
            </a:r>
            <a:r>
              <a:rPr b="0" i="0" lang="ru" sz="1100" u="none" cap="none" strike="noStrike">
                <a:solidFill>
                  <a:srgbClr val="F5F5F5"/>
                </a:solidFill>
                <a:highlight>
                  <a:srgbClr val="4A00EF"/>
                </a:highlight>
                <a:latin typeface="Montserrat Medium"/>
                <a:ea typeface="Montserrat Medium"/>
                <a:cs typeface="Montserrat Medium"/>
                <a:sym typeface="Montserrat Medium"/>
              </a:rPr>
              <a:t> </a:t>
            </a:r>
            <a:br>
              <a:rPr b="0" i="0" lang="ru" sz="1100" u="none" cap="none" strike="noStrike">
                <a:solidFill>
                  <a:schemeClr val="dk1"/>
                </a:solidFill>
                <a:latin typeface="Montserrat Medium"/>
                <a:ea typeface="Montserrat Medium"/>
                <a:cs typeface="Montserrat Medium"/>
                <a:sym typeface="Montserrat Medium"/>
              </a:rPr>
            </a:br>
            <a:r>
              <a:rPr b="0" i="0" lang="ru" sz="1100" u="none" cap="none" strike="noStrike">
                <a:solidFill>
                  <a:schemeClr val="dk1"/>
                </a:solidFill>
                <a:latin typeface="Montserrat Medium"/>
                <a:ea typeface="Montserrat Medium"/>
                <a:cs typeface="Montserrat Medium"/>
                <a:sym typeface="Montserrat Medium"/>
              </a:rPr>
              <a:t>не содержат уязвимого кода, потенциально приводящего к простою и компрометации данных.</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Сокращается поверхность возможной цифровой атаки на предприятие.</a:t>
            </a:r>
            <a:endParaRPr b="0" i="0" sz="1100" u="none" cap="none" strike="noStrike">
              <a:solidFill>
                <a:schemeClr val="dk1"/>
              </a:solidFill>
              <a:latin typeface="Montserrat Medium"/>
              <a:ea typeface="Montserrat Medium"/>
              <a:cs typeface="Montserrat Medium"/>
              <a:sym typeface="Montserrat Medium"/>
            </a:endParaRPr>
          </a:p>
        </p:txBody>
      </p:sp>
      <p:pic>
        <p:nvPicPr>
          <p:cNvPr id="315" name="Google Shape;315;p19"/>
          <p:cNvPicPr preferRelativeResize="0"/>
          <p:nvPr/>
        </p:nvPicPr>
        <p:blipFill rotWithShape="1">
          <a:blip r:embed="rId3">
            <a:alphaModFix/>
          </a:blip>
          <a:srcRect b="0" l="0" r="0" t="0"/>
          <a:stretch/>
        </p:blipFill>
        <p:spPr>
          <a:xfrm>
            <a:off x="307150" y="1396675"/>
            <a:ext cx="223050" cy="223050"/>
          </a:xfrm>
          <a:prstGeom prst="rect">
            <a:avLst/>
          </a:prstGeom>
          <a:noFill/>
          <a:ln>
            <a:noFill/>
          </a:ln>
        </p:spPr>
      </p:pic>
      <p:pic>
        <p:nvPicPr>
          <p:cNvPr id="316" name="Google Shape;316;p19"/>
          <p:cNvPicPr preferRelativeResize="0"/>
          <p:nvPr/>
        </p:nvPicPr>
        <p:blipFill rotWithShape="1">
          <a:blip r:embed="rId3">
            <a:alphaModFix/>
          </a:blip>
          <a:srcRect b="0" l="0" r="0" t="0"/>
          <a:stretch/>
        </p:blipFill>
        <p:spPr>
          <a:xfrm>
            <a:off x="307150" y="1715450"/>
            <a:ext cx="223050" cy="223050"/>
          </a:xfrm>
          <a:prstGeom prst="rect">
            <a:avLst/>
          </a:prstGeom>
          <a:noFill/>
          <a:ln>
            <a:noFill/>
          </a:ln>
        </p:spPr>
      </p:pic>
      <p:pic>
        <p:nvPicPr>
          <p:cNvPr id="317" name="Google Shape;317;p19"/>
          <p:cNvPicPr preferRelativeResize="0"/>
          <p:nvPr/>
        </p:nvPicPr>
        <p:blipFill rotWithShape="1">
          <a:blip r:embed="rId3">
            <a:alphaModFix/>
          </a:blip>
          <a:srcRect b="0" l="0" r="0" t="0"/>
          <a:stretch/>
        </p:blipFill>
        <p:spPr>
          <a:xfrm>
            <a:off x="307150" y="2774138"/>
            <a:ext cx="223050" cy="223050"/>
          </a:xfrm>
          <a:prstGeom prst="rect">
            <a:avLst/>
          </a:prstGeom>
          <a:noFill/>
          <a:ln>
            <a:noFill/>
          </a:ln>
        </p:spPr>
      </p:pic>
      <p:pic>
        <p:nvPicPr>
          <p:cNvPr id="318" name="Google Shape;318;p19"/>
          <p:cNvPicPr preferRelativeResize="0"/>
          <p:nvPr/>
        </p:nvPicPr>
        <p:blipFill rotWithShape="1">
          <a:blip r:embed="rId3">
            <a:alphaModFix/>
          </a:blip>
          <a:srcRect b="0" l="0" r="0" t="0"/>
          <a:stretch/>
        </p:blipFill>
        <p:spPr>
          <a:xfrm>
            <a:off x="4460475" y="1388850"/>
            <a:ext cx="223050" cy="223050"/>
          </a:xfrm>
          <a:prstGeom prst="rect">
            <a:avLst/>
          </a:prstGeom>
          <a:noFill/>
          <a:ln>
            <a:noFill/>
          </a:ln>
        </p:spPr>
      </p:pic>
      <p:sp>
        <p:nvSpPr>
          <p:cNvPr id="319" name="Google Shape;319;p19"/>
          <p:cNvSpPr txBox="1"/>
          <p:nvPr/>
        </p:nvSpPr>
        <p:spPr>
          <a:xfrm>
            <a:off x="4678800" y="1432075"/>
            <a:ext cx="3602400" cy="23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ru" sz="1100" u="none" cap="none" strike="noStrike">
                <a:solidFill>
                  <a:schemeClr val="dk1"/>
                </a:solidFill>
                <a:latin typeface="Montserrat"/>
                <a:ea typeface="Montserrat"/>
                <a:cs typeface="Montserrat"/>
                <a:sym typeface="Montserrat"/>
              </a:rPr>
              <a:t>Выполняются все требования </a:t>
            </a:r>
            <a:r>
              <a:rPr b="0" i="0" lang="ru" sz="1100" u="none" cap="none" strike="noStrike">
                <a:solidFill>
                  <a:schemeClr val="dk1"/>
                </a:solidFill>
                <a:latin typeface="Montserrat Medium"/>
                <a:ea typeface="Montserrat Medium"/>
                <a:cs typeface="Montserrat Medium"/>
                <a:sym typeface="Montserrat Medium"/>
              </a:rPr>
              <a:t>по безопасности цифровых продуктов и защите клиентских данных, в том числе по пп. 5.1 и 5.2 ГОСТ Р 56939-2016.</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0"/>
              </a:spcAft>
              <a:buClr>
                <a:schemeClr val="dk1"/>
              </a:buClr>
              <a:buSzPts val="1100"/>
              <a:buFont typeface="Arial"/>
              <a:buNone/>
            </a:pPr>
            <a:r>
              <a:rPr b="1" i="0" lang="ru" sz="1100" u="none" cap="none" strike="noStrike">
                <a:solidFill>
                  <a:srgbClr val="222222"/>
                </a:solidFill>
                <a:latin typeface="Montserrat"/>
                <a:ea typeface="Montserrat"/>
                <a:cs typeface="Montserrat"/>
                <a:sym typeface="Montserrat"/>
              </a:rPr>
              <a:t>Снижается стоимость разработки</a:t>
            </a:r>
            <a:r>
              <a:rPr b="0" i="0" lang="ru" sz="1100" u="none" cap="none" strike="noStrike">
                <a:solidFill>
                  <a:schemeClr val="dk1"/>
                </a:solidFill>
                <a:latin typeface="Montserrat Medium"/>
                <a:ea typeface="Montserrat Medium"/>
                <a:cs typeface="Montserrat Medium"/>
                <a:sym typeface="Montserrat Medium"/>
              </a:rPr>
              <a:t> за счет уменьшения количества дефектов безопасности, выявляемых на этапах тестирования и эксплуатации.</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rPr b="1" i="0" lang="ru" sz="1100" u="none" cap="none" strike="noStrike">
                <a:solidFill>
                  <a:srgbClr val="222222"/>
                </a:solidFill>
                <a:latin typeface="Montserrat"/>
                <a:ea typeface="Montserrat"/>
                <a:cs typeface="Montserrat"/>
                <a:sym typeface="Montserrat"/>
              </a:rPr>
              <a:t>Снижаются репутационные риски, </a:t>
            </a:r>
            <a:r>
              <a:rPr b="0" i="0" lang="ru" sz="1100" u="none" cap="none" strike="noStrike">
                <a:solidFill>
                  <a:schemeClr val="dk1"/>
                </a:solidFill>
                <a:latin typeface="Montserrat Medium"/>
                <a:ea typeface="Montserrat Medium"/>
                <a:cs typeface="Montserrat Medium"/>
                <a:sym typeface="Montserrat Medium"/>
              </a:rPr>
              <a:t>связанные с возможным публичным взломом приложений и компрометацией клиентских данных.</a:t>
            </a:r>
            <a:endParaRPr b="0" i="0" sz="1100" u="none" cap="none" strike="noStrike">
              <a:solidFill>
                <a:schemeClr val="dk1"/>
              </a:solidFill>
              <a:latin typeface="Montserrat Medium"/>
              <a:ea typeface="Montserrat Medium"/>
              <a:cs typeface="Montserrat Medium"/>
              <a:sym typeface="Montserrat Medium"/>
            </a:endParaRPr>
          </a:p>
        </p:txBody>
      </p:sp>
      <p:pic>
        <p:nvPicPr>
          <p:cNvPr id="320" name="Google Shape;320;p19"/>
          <p:cNvPicPr preferRelativeResize="0"/>
          <p:nvPr/>
        </p:nvPicPr>
        <p:blipFill rotWithShape="1">
          <a:blip r:embed="rId3">
            <a:alphaModFix/>
          </a:blip>
          <a:srcRect b="0" l="0" r="0" t="0"/>
          <a:stretch/>
        </p:blipFill>
        <p:spPr>
          <a:xfrm>
            <a:off x="4460475" y="2274650"/>
            <a:ext cx="223050" cy="223050"/>
          </a:xfrm>
          <a:prstGeom prst="rect">
            <a:avLst/>
          </a:prstGeom>
          <a:noFill/>
          <a:ln>
            <a:noFill/>
          </a:ln>
        </p:spPr>
      </p:pic>
      <p:pic>
        <p:nvPicPr>
          <p:cNvPr id="321" name="Google Shape;321;p19"/>
          <p:cNvPicPr preferRelativeResize="0"/>
          <p:nvPr/>
        </p:nvPicPr>
        <p:blipFill rotWithShape="1">
          <a:blip r:embed="rId3">
            <a:alphaModFix/>
          </a:blip>
          <a:srcRect b="0" l="0" r="0" t="0"/>
          <a:stretch/>
        </p:blipFill>
        <p:spPr>
          <a:xfrm>
            <a:off x="4460475" y="3160450"/>
            <a:ext cx="223050" cy="22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txBox="1"/>
          <p:nvPr>
            <p:ph type="title"/>
          </p:nvPr>
        </p:nvSpPr>
        <p:spPr>
          <a:xfrm>
            <a:off x="360000" y="360000"/>
            <a:ext cx="6117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Люди делают продукт безопасным</a:t>
            </a:r>
            <a:endParaRPr/>
          </a:p>
        </p:txBody>
      </p:sp>
      <p:pic>
        <p:nvPicPr>
          <p:cNvPr id="172" name="Google Shape;172;p2"/>
          <p:cNvPicPr preferRelativeResize="0"/>
          <p:nvPr/>
        </p:nvPicPr>
        <p:blipFill rotWithShape="1">
          <a:blip r:embed="rId3">
            <a:alphaModFix/>
          </a:blip>
          <a:srcRect b="0" l="0" r="0" t="0"/>
          <a:stretch/>
        </p:blipFill>
        <p:spPr>
          <a:xfrm>
            <a:off x="360000" y="1440000"/>
            <a:ext cx="8099999" cy="32392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0"/>
          <p:cNvSpPr txBox="1"/>
          <p:nvPr>
            <p:ph type="title"/>
          </p:nvPr>
        </p:nvSpPr>
        <p:spPr>
          <a:xfrm>
            <a:off x="360000" y="360000"/>
            <a:ext cx="846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2500"/>
              <a:buFont typeface="Arial"/>
              <a:buNone/>
            </a:pPr>
            <a:r>
              <a:rPr lang="ru"/>
              <a:t>Экономическая эффективность при внедрении процессов на основе Start REQ</a:t>
            </a:r>
            <a:endParaRPr/>
          </a:p>
        </p:txBody>
      </p:sp>
      <p:sp>
        <p:nvSpPr>
          <p:cNvPr id="327" name="Google Shape;327;p20"/>
          <p:cNvSpPr txBox="1"/>
          <p:nvPr/>
        </p:nvSpPr>
        <p:spPr>
          <a:xfrm>
            <a:off x="360000" y="1440000"/>
            <a:ext cx="81000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Ввод в эксплуатацию новых систем производства или миграция на отечественные решения при использовании Start REQ</a:t>
            </a:r>
            <a:r>
              <a:rPr b="0" i="0" lang="ru" sz="1100" u="none" cap="none" strike="noStrike">
                <a:solidFill>
                  <a:schemeClr val="lt1"/>
                </a:solidFill>
                <a:latin typeface="Montserrat Medium"/>
                <a:ea typeface="Montserrat Medium"/>
                <a:cs typeface="Montserrat Medium"/>
                <a:sym typeface="Montserrat Medium"/>
              </a:rPr>
              <a:t> </a:t>
            </a:r>
            <a:r>
              <a:rPr b="1" i="0" lang="ru" sz="1100" u="none" cap="none" strike="noStrike">
                <a:solidFill>
                  <a:srgbClr val="222222"/>
                </a:solidFill>
                <a:latin typeface="Montserrat"/>
                <a:ea typeface="Montserrat"/>
                <a:cs typeface="Montserrat"/>
                <a:sym typeface="Montserrat"/>
              </a:rPr>
              <a:t>ускоряется от 10 до 17%</a:t>
            </a:r>
            <a:r>
              <a:rPr b="0" i="0" lang="ru" sz="1100" u="none" cap="none" strike="noStrike">
                <a:solidFill>
                  <a:srgbClr val="222222"/>
                </a:solidFill>
                <a:latin typeface="Montserrat Medium"/>
                <a:ea typeface="Montserrat Medium"/>
                <a:cs typeface="Montserrat Medium"/>
                <a:sym typeface="Montserrat Medium"/>
              </a:rPr>
              <a:t>.</a:t>
            </a:r>
            <a:endParaRPr b="0" i="0" sz="1100" u="none" cap="none" strike="noStrike">
              <a:solidFill>
                <a:srgbClr val="222222"/>
              </a:solidFill>
              <a:latin typeface="Montserrat Medium"/>
              <a:ea typeface="Montserrat Medium"/>
              <a:cs typeface="Montserrat Medium"/>
              <a:sym typeface="Montserrat Medium"/>
            </a:endParaRPr>
          </a:p>
        </p:txBody>
      </p:sp>
      <p:pic>
        <p:nvPicPr>
          <p:cNvPr id="328" name="Google Shape;328;p20"/>
          <p:cNvPicPr preferRelativeResize="0"/>
          <p:nvPr/>
        </p:nvPicPr>
        <p:blipFill rotWithShape="1">
          <a:blip r:embed="rId3">
            <a:alphaModFix/>
          </a:blip>
          <a:srcRect b="0" l="0" r="0" t="0"/>
          <a:stretch/>
        </p:blipFill>
        <p:spPr>
          <a:xfrm>
            <a:off x="360000" y="1956300"/>
            <a:ext cx="8215224" cy="2723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1"/>
          <p:cNvSpPr txBox="1"/>
          <p:nvPr>
            <p:ph type="title"/>
          </p:nvPr>
        </p:nvSpPr>
        <p:spPr>
          <a:xfrm>
            <a:off x="360000" y="360000"/>
            <a:ext cx="4140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Кейс Start REQ</a:t>
            </a:r>
            <a:endParaRPr/>
          </a:p>
        </p:txBody>
      </p:sp>
      <p:sp>
        <p:nvSpPr>
          <p:cNvPr id="334" name="Google Shape;334;p21"/>
          <p:cNvSpPr txBox="1"/>
          <p:nvPr/>
        </p:nvSpPr>
        <p:spPr>
          <a:xfrm>
            <a:off x="360000" y="1440000"/>
            <a:ext cx="3780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40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Дано</a:t>
            </a:r>
            <a:endParaRPr b="0" i="0" sz="1100" u="none" cap="none" strike="noStrike">
              <a:solidFill>
                <a:schemeClr val="dk1"/>
              </a:solidFill>
              <a:latin typeface="Montserrat Medium"/>
              <a:ea typeface="Montserrat Medium"/>
              <a:cs typeface="Montserrat Medium"/>
              <a:sym typeface="Montserrat Medium"/>
            </a:endParaRPr>
          </a:p>
        </p:txBody>
      </p:sp>
      <p:sp>
        <p:nvSpPr>
          <p:cNvPr id="335" name="Google Shape;335;p21"/>
          <p:cNvSpPr txBox="1"/>
          <p:nvPr/>
        </p:nvSpPr>
        <p:spPr>
          <a:xfrm>
            <a:off x="540000" y="1746000"/>
            <a:ext cx="3600000" cy="1635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2100"/>
              <a:buFont typeface="Arial"/>
              <a:buNone/>
            </a:pPr>
            <a:r>
              <a:rPr b="0" i="0" lang="ru" sz="1100" u="none" cap="none" strike="noStrike">
                <a:solidFill>
                  <a:schemeClr val="dk1"/>
                </a:solidFill>
                <a:latin typeface="Montserrat Medium"/>
                <a:ea typeface="Montserrat Medium"/>
                <a:cs typeface="Montserrat Medium"/>
                <a:sym typeface="Montserrat Medium"/>
              </a:rPr>
              <a:t>Увеличилось количество команд, стало сложно за всем уследить. Требования по безопасности уже собираются и предъявляются командам разработки, но ведутся не централизованно, в локальных таблицах. </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chemeClr val="dk1"/>
              </a:buClr>
              <a:buSzPts val="2100"/>
              <a:buFont typeface="Arial"/>
              <a:buNone/>
            </a:pPr>
            <a:r>
              <a:rPr b="0" i="0" lang="ru" sz="1100" u="none" cap="none" strike="noStrike">
                <a:solidFill>
                  <a:schemeClr val="dk1"/>
                </a:solidFill>
                <a:latin typeface="Montserrat Medium"/>
                <a:ea typeface="Montserrat Medium"/>
                <a:cs typeface="Montserrat Medium"/>
                <a:sym typeface="Montserrat Medium"/>
              </a:rPr>
              <a:t>Сложно отследить связь предъявляемых требований с требованиями регуляторов и лучших практик.</a:t>
            </a:r>
            <a:endParaRPr b="0" i="0" sz="1100" u="none" cap="none" strike="noStrike">
              <a:solidFill>
                <a:schemeClr val="dk1"/>
              </a:solidFill>
              <a:latin typeface="Montserrat Medium"/>
              <a:ea typeface="Montserrat Medium"/>
              <a:cs typeface="Montserrat Medium"/>
              <a:sym typeface="Montserrat Medium"/>
            </a:endParaRPr>
          </a:p>
        </p:txBody>
      </p:sp>
      <p:sp>
        <p:nvSpPr>
          <p:cNvPr id="336" name="Google Shape;336;p21"/>
          <p:cNvSpPr txBox="1"/>
          <p:nvPr/>
        </p:nvSpPr>
        <p:spPr>
          <a:xfrm>
            <a:off x="4500000" y="1440000"/>
            <a:ext cx="3960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chemeClr val="dk1"/>
              </a:buClr>
              <a:buSzPts val="1200"/>
              <a:buFont typeface="Arial"/>
              <a:buNone/>
            </a:pPr>
            <a:r>
              <a:rPr b="1" i="0" lang="ru" sz="1100" u="none" cap="none" strike="noStrike">
                <a:solidFill>
                  <a:schemeClr val="dk1"/>
                </a:solidFill>
                <a:latin typeface="Montserrat"/>
                <a:ea typeface="Montserrat"/>
                <a:cs typeface="Montserrat"/>
                <a:sym typeface="Montserrat"/>
              </a:rPr>
              <a:t>Задача</a:t>
            </a:r>
            <a:endParaRPr b="0" i="0" sz="1100" u="none" cap="none" strike="noStrike">
              <a:solidFill>
                <a:schemeClr val="dk1"/>
              </a:solidFill>
              <a:latin typeface="Montserrat Medium"/>
              <a:ea typeface="Montserrat Medium"/>
              <a:cs typeface="Montserrat Medium"/>
              <a:sym typeface="Montserrat Medium"/>
            </a:endParaRPr>
          </a:p>
        </p:txBody>
      </p:sp>
      <p:sp>
        <p:nvSpPr>
          <p:cNvPr id="337" name="Google Shape;337;p21"/>
          <p:cNvSpPr txBox="1"/>
          <p:nvPr/>
        </p:nvSpPr>
        <p:spPr>
          <a:xfrm>
            <a:off x="4500000" y="1746000"/>
            <a:ext cx="3736800" cy="1143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chemeClr val="dk1"/>
              </a:buClr>
              <a:buSzPts val="2100"/>
              <a:buFont typeface="Arial"/>
              <a:buNone/>
            </a:pPr>
            <a:r>
              <a:rPr b="0" i="0" lang="ru" sz="1100" u="none" cap="none" strike="noStrike">
                <a:solidFill>
                  <a:schemeClr val="dk1"/>
                </a:solidFill>
                <a:latin typeface="Montserrat Medium"/>
                <a:ea typeface="Montserrat Medium"/>
                <a:cs typeface="Montserrat Medium"/>
                <a:sym typeface="Montserrat Medium"/>
              </a:rPr>
              <a:t>Нужно было внедрить инструмент для централизованного ведения требований с возможностью назначения их для разных проектов, групп и команд и поддержания требований и статусов их выполнения в актуальном состоянии.</a:t>
            </a:r>
            <a:endParaRPr b="0" i="0" sz="1100" u="none" cap="none" strike="noStrike">
              <a:solidFill>
                <a:schemeClr val="dk1"/>
              </a:solidFill>
              <a:latin typeface="Montserrat Medium"/>
              <a:ea typeface="Montserrat Medium"/>
              <a:cs typeface="Montserrat Medium"/>
              <a:sym typeface="Montserrat Medium"/>
            </a:endParaRPr>
          </a:p>
        </p:txBody>
      </p:sp>
      <p:pic>
        <p:nvPicPr>
          <p:cNvPr descr="Корпоративная айдентика" id="338" name="Google Shape;338;p21"/>
          <p:cNvPicPr preferRelativeResize="0"/>
          <p:nvPr/>
        </p:nvPicPr>
        <p:blipFill rotWithShape="1">
          <a:blip r:embed="rId3">
            <a:alphaModFix/>
          </a:blip>
          <a:srcRect b="0" l="0" r="0" t="0"/>
          <a:stretch/>
        </p:blipFill>
        <p:spPr>
          <a:xfrm>
            <a:off x="6462328" y="360001"/>
            <a:ext cx="2357684" cy="394846"/>
          </a:xfrm>
          <a:prstGeom prst="rect">
            <a:avLst/>
          </a:prstGeom>
          <a:noFill/>
          <a:ln>
            <a:noFill/>
          </a:ln>
        </p:spPr>
      </p:pic>
      <p:pic>
        <p:nvPicPr>
          <p:cNvPr id="339" name="Google Shape;339;p21"/>
          <p:cNvPicPr preferRelativeResize="0"/>
          <p:nvPr/>
        </p:nvPicPr>
        <p:blipFill rotWithShape="1">
          <a:blip r:embed="rId4">
            <a:alphaModFix/>
          </a:blip>
          <a:srcRect b="0" l="0" r="0" t="0"/>
          <a:stretch/>
        </p:blipFill>
        <p:spPr>
          <a:xfrm>
            <a:off x="360000" y="1756488"/>
            <a:ext cx="152400" cy="150312"/>
          </a:xfrm>
          <a:prstGeom prst="rect">
            <a:avLst/>
          </a:prstGeom>
          <a:noFill/>
          <a:ln>
            <a:noFill/>
          </a:ln>
        </p:spPr>
      </p:pic>
      <p:pic>
        <p:nvPicPr>
          <p:cNvPr id="340" name="Google Shape;340;p21"/>
          <p:cNvPicPr preferRelativeResize="0"/>
          <p:nvPr/>
        </p:nvPicPr>
        <p:blipFill rotWithShape="1">
          <a:blip r:embed="rId4">
            <a:alphaModFix/>
          </a:blip>
          <a:srcRect b="0" l="0" r="0" t="0"/>
          <a:stretch/>
        </p:blipFill>
        <p:spPr>
          <a:xfrm>
            <a:off x="360000" y="2823638"/>
            <a:ext cx="152400" cy="1503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2"/>
          <p:cNvSpPr txBox="1"/>
          <p:nvPr>
            <p:ph type="title"/>
          </p:nvPr>
        </p:nvSpPr>
        <p:spPr>
          <a:xfrm>
            <a:off x="360000" y="360000"/>
            <a:ext cx="4140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Кейс Start REQ</a:t>
            </a:r>
            <a:endParaRPr/>
          </a:p>
        </p:txBody>
      </p:sp>
      <p:sp>
        <p:nvSpPr>
          <p:cNvPr id="346" name="Google Shape;346;p22"/>
          <p:cNvSpPr txBox="1"/>
          <p:nvPr/>
        </p:nvSpPr>
        <p:spPr>
          <a:xfrm>
            <a:off x="360000" y="1440000"/>
            <a:ext cx="3780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40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Решение</a:t>
            </a:r>
            <a:endParaRPr b="0" i="0" sz="1100" u="none" cap="none" strike="noStrike">
              <a:solidFill>
                <a:schemeClr val="dk1"/>
              </a:solidFill>
              <a:latin typeface="Montserrat Medium"/>
              <a:ea typeface="Montserrat Medium"/>
              <a:cs typeface="Montserrat Medium"/>
              <a:sym typeface="Montserrat Medium"/>
            </a:endParaRPr>
          </a:p>
        </p:txBody>
      </p:sp>
      <p:sp>
        <p:nvSpPr>
          <p:cNvPr id="347" name="Google Shape;347;p22"/>
          <p:cNvSpPr txBox="1"/>
          <p:nvPr/>
        </p:nvSpPr>
        <p:spPr>
          <a:xfrm>
            <a:off x="4679000" y="1746000"/>
            <a:ext cx="3600000" cy="1635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Увеличилось количество команд, стало сложно за всем уследить. Требования по безопасности уже собираются и предъявляются командам разработки, но ведутся не централизованно, в локальных таблицах. </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Сложно отследить связь предъявляемых требований с требованиями регуляторов и лучших практик.</a:t>
            </a:r>
            <a:endParaRPr b="0" i="0" sz="1100" u="none" cap="none" strike="noStrike">
              <a:solidFill>
                <a:schemeClr val="dk1"/>
              </a:solidFill>
              <a:latin typeface="Montserrat Medium"/>
              <a:ea typeface="Montserrat Medium"/>
              <a:cs typeface="Montserrat Medium"/>
              <a:sym typeface="Montserrat Medium"/>
            </a:endParaRPr>
          </a:p>
        </p:txBody>
      </p:sp>
      <p:sp>
        <p:nvSpPr>
          <p:cNvPr id="348" name="Google Shape;348;p22"/>
          <p:cNvSpPr txBox="1"/>
          <p:nvPr/>
        </p:nvSpPr>
        <p:spPr>
          <a:xfrm>
            <a:off x="4500000" y="1440000"/>
            <a:ext cx="3960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chemeClr val="dk1"/>
              </a:buClr>
              <a:buSzPts val="1200"/>
              <a:buFont typeface="Arial"/>
              <a:buNone/>
            </a:pPr>
            <a:r>
              <a:rPr b="1" i="0" lang="ru" sz="1100" u="none" cap="none" strike="noStrike">
                <a:solidFill>
                  <a:schemeClr val="dk1"/>
                </a:solidFill>
                <a:latin typeface="Montserrat"/>
                <a:ea typeface="Montserrat"/>
                <a:cs typeface="Montserrat"/>
                <a:sym typeface="Montserrat"/>
              </a:rPr>
              <a:t>Результат</a:t>
            </a:r>
            <a:endParaRPr b="0" i="0" sz="1100" u="none" cap="none" strike="noStrike">
              <a:solidFill>
                <a:schemeClr val="dk1"/>
              </a:solidFill>
              <a:latin typeface="Montserrat Medium"/>
              <a:ea typeface="Montserrat Medium"/>
              <a:cs typeface="Montserrat Medium"/>
              <a:sym typeface="Montserrat Medium"/>
            </a:endParaRPr>
          </a:p>
        </p:txBody>
      </p:sp>
      <p:sp>
        <p:nvSpPr>
          <p:cNvPr id="349" name="Google Shape;349;p22"/>
          <p:cNvSpPr txBox="1"/>
          <p:nvPr/>
        </p:nvSpPr>
        <p:spPr>
          <a:xfrm>
            <a:off x="360000" y="1746000"/>
            <a:ext cx="37368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Start REQ как инструмент по формированию </a:t>
            </a:r>
            <a:br>
              <a:rPr b="0" i="0" lang="ru" sz="1100" u="none" cap="none" strike="noStrike">
                <a:solidFill>
                  <a:schemeClr val="dk1"/>
                </a:solidFill>
                <a:latin typeface="Montserrat Medium"/>
                <a:ea typeface="Montserrat Medium"/>
                <a:cs typeface="Montserrat Medium"/>
                <a:sym typeface="Montserrat Medium"/>
              </a:rPr>
            </a:br>
            <a:r>
              <a:rPr b="0" i="0" lang="ru" sz="1100" u="none" cap="none" strike="noStrike">
                <a:solidFill>
                  <a:schemeClr val="dk1"/>
                </a:solidFill>
                <a:latin typeface="Montserrat Medium"/>
                <a:ea typeface="Montserrat Medium"/>
                <a:cs typeface="Montserrat Medium"/>
                <a:sym typeface="Montserrat Medium"/>
              </a:rPr>
              <a:t>и управлению требованиями ИБ.</a:t>
            </a:r>
            <a:endParaRPr b="0" i="0" sz="1100" u="none" cap="none" strike="noStrike">
              <a:solidFill>
                <a:schemeClr val="dk1"/>
              </a:solidFill>
              <a:latin typeface="Montserrat Medium"/>
              <a:ea typeface="Montserrat Medium"/>
              <a:cs typeface="Montserrat Medium"/>
              <a:sym typeface="Montserrat Medium"/>
            </a:endParaRPr>
          </a:p>
        </p:txBody>
      </p:sp>
      <p:pic>
        <p:nvPicPr>
          <p:cNvPr id="350" name="Google Shape;350;p22"/>
          <p:cNvPicPr preferRelativeResize="0"/>
          <p:nvPr/>
        </p:nvPicPr>
        <p:blipFill rotWithShape="1">
          <a:blip r:embed="rId3">
            <a:alphaModFix/>
          </a:blip>
          <a:srcRect b="0" l="0" r="0" t="0"/>
          <a:stretch/>
        </p:blipFill>
        <p:spPr>
          <a:xfrm>
            <a:off x="4455950" y="1701950"/>
            <a:ext cx="223050" cy="223050"/>
          </a:xfrm>
          <a:prstGeom prst="rect">
            <a:avLst/>
          </a:prstGeom>
          <a:noFill/>
          <a:ln>
            <a:noFill/>
          </a:ln>
        </p:spPr>
      </p:pic>
      <p:pic>
        <p:nvPicPr>
          <p:cNvPr id="351" name="Google Shape;351;p22"/>
          <p:cNvPicPr preferRelativeResize="0"/>
          <p:nvPr/>
        </p:nvPicPr>
        <p:blipFill rotWithShape="1">
          <a:blip r:embed="rId3">
            <a:alphaModFix/>
          </a:blip>
          <a:srcRect b="0" l="0" r="0" t="0"/>
          <a:stretch/>
        </p:blipFill>
        <p:spPr>
          <a:xfrm>
            <a:off x="4460475" y="2767775"/>
            <a:ext cx="223050" cy="223050"/>
          </a:xfrm>
          <a:prstGeom prst="rect">
            <a:avLst/>
          </a:prstGeom>
          <a:noFill/>
          <a:ln>
            <a:noFill/>
          </a:ln>
        </p:spPr>
      </p:pic>
      <p:pic>
        <p:nvPicPr>
          <p:cNvPr descr="Корпоративная айдентика" id="352" name="Google Shape;352;p22"/>
          <p:cNvPicPr preferRelativeResize="0"/>
          <p:nvPr/>
        </p:nvPicPr>
        <p:blipFill rotWithShape="1">
          <a:blip r:embed="rId4">
            <a:alphaModFix/>
          </a:blip>
          <a:srcRect b="0" l="0" r="0" t="0"/>
          <a:stretch/>
        </p:blipFill>
        <p:spPr>
          <a:xfrm>
            <a:off x="6462328" y="360001"/>
            <a:ext cx="2357684" cy="3948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3"/>
          <p:cNvSpPr txBox="1"/>
          <p:nvPr>
            <p:ph type="title"/>
          </p:nvPr>
        </p:nvSpPr>
        <p:spPr>
          <a:xfrm>
            <a:off x="360000" y="360000"/>
            <a:ext cx="6117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2400"/>
              <a:buNone/>
            </a:pPr>
            <a:r>
              <a:rPr lang="ru"/>
              <a:t>Приоритеты развития Start REQ</a:t>
            </a:r>
            <a:endParaRPr/>
          </a:p>
        </p:txBody>
      </p:sp>
      <p:sp>
        <p:nvSpPr>
          <p:cNvPr id="358" name="Google Shape;358;p23"/>
          <p:cNvSpPr txBox="1"/>
          <p:nvPr/>
        </p:nvSpPr>
        <p:spPr>
          <a:xfrm>
            <a:off x="360000" y="936975"/>
            <a:ext cx="6401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800"/>
              </a:spcAft>
              <a:buClr>
                <a:srgbClr val="000000"/>
              </a:buClr>
              <a:buSzPts val="1100"/>
              <a:buFont typeface="Arial"/>
              <a:buNone/>
            </a:pPr>
            <a:r>
              <a:t/>
            </a:r>
            <a:endParaRPr b="0" i="0" sz="1100" u="none" cap="none" strike="noStrike">
              <a:solidFill>
                <a:schemeClr val="dk1"/>
              </a:solidFill>
              <a:latin typeface="Montserrat Medium"/>
              <a:ea typeface="Montserrat Medium"/>
              <a:cs typeface="Montserrat Medium"/>
              <a:sym typeface="Montserrat Medium"/>
            </a:endParaRPr>
          </a:p>
        </p:txBody>
      </p:sp>
      <p:sp>
        <p:nvSpPr>
          <p:cNvPr id="359" name="Google Shape;359;p23"/>
          <p:cNvSpPr txBox="1"/>
          <p:nvPr/>
        </p:nvSpPr>
        <p:spPr>
          <a:xfrm>
            <a:off x="6295050" y="1440001"/>
            <a:ext cx="20193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chemeClr val="dk1"/>
              </a:buClr>
              <a:buSzPts val="1200"/>
              <a:buFont typeface="Arial"/>
              <a:buNone/>
            </a:pPr>
            <a:r>
              <a:rPr b="1" i="0" lang="ru" sz="1100" u="none" cap="none" strike="noStrike">
                <a:solidFill>
                  <a:schemeClr val="dk1"/>
                </a:solidFill>
                <a:latin typeface="Montserrat"/>
                <a:ea typeface="Montserrat"/>
                <a:cs typeface="Montserrat"/>
                <a:sym typeface="Montserrat"/>
              </a:rPr>
              <a:t>II квартал 2024 года</a:t>
            </a:r>
            <a:endParaRPr b="0" i="0" sz="1100" u="none" cap="none" strike="noStrike">
              <a:solidFill>
                <a:schemeClr val="dk1"/>
              </a:solidFill>
              <a:latin typeface="Montserrat Medium"/>
              <a:ea typeface="Montserrat Medium"/>
              <a:cs typeface="Montserrat Medium"/>
              <a:sym typeface="Montserrat Medium"/>
            </a:endParaRPr>
          </a:p>
        </p:txBody>
      </p:sp>
      <p:sp>
        <p:nvSpPr>
          <p:cNvPr id="360" name="Google Shape;360;p23"/>
          <p:cNvSpPr txBox="1"/>
          <p:nvPr/>
        </p:nvSpPr>
        <p:spPr>
          <a:xfrm>
            <a:off x="360000" y="1440001"/>
            <a:ext cx="3780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400"/>
              </a:spcAft>
              <a:buClr>
                <a:srgbClr val="000000"/>
              </a:buClr>
              <a:buSzPts val="1100"/>
              <a:buFont typeface="Arial"/>
              <a:buNone/>
            </a:pPr>
            <a:r>
              <a:rPr b="1" i="0" lang="ru" sz="1100" u="none" cap="none" strike="noStrike">
                <a:solidFill>
                  <a:schemeClr val="dk1"/>
                </a:solidFill>
                <a:latin typeface="Montserrat"/>
                <a:ea typeface="Montserrat"/>
                <a:cs typeface="Montserrat"/>
                <a:sym typeface="Montserrat"/>
              </a:rPr>
              <a:t>IV квартал 2023 года</a:t>
            </a:r>
            <a:endParaRPr b="0" i="0" sz="1100" u="none" cap="none" strike="noStrike">
              <a:solidFill>
                <a:schemeClr val="dk1"/>
              </a:solidFill>
              <a:latin typeface="Montserrat Medium"/>
              <a:ea typeface="Montserrat Medium"/>
              <a:cs typeface="Montserrat Medium"/>
              <a:sym typeface="Montserrat Medium"/>
            </a:endParaRPr>
          </a:p>
        </p:txBody>
      </p:sp>
      <p:pic>
        <p:nvPicPr>
          <p:cNvPr id="361" name="Google Shape;361;p23"/>
          <p:cNvPicPr preferRelativeResize="0"/>
          <p:nvPr/>
        </p:nvPicPr>
        <p:blipFill rotWithShape="1">
          <a:blip r:embed="rId3">
            <a:alphaModFix/>
          </a:blip>
          <a:srcRect b="0" l="0" r="0" t="0"/>
          <a:stretch/>
        </p:blipFill>
        <p:spPr>
          <a:xfrm>
            <a:off x="360000" y="1440002"/>
            <a:ext cx="8099999" cy="32510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a74406efc0_0_90"/>
          <p:cNvSpPr txBox="1"/>
          <p:nvPr>
            <p:ph type="title"/>
          </p:nvPr>
        </p:nvSpPr>
        <p:spPr>
          <a:xfrm>
            <a:off x="360000" y="360000"/>
            <a:ext cx="6117000" cy="744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900"/>
              <a:buFont typeface="Arial"/>
              <a:buNone/>
            </a:pPr>
            <a:r>
              <a:rPr lang="ru"/>
              <a:t>Продукты Start X уже используют</a:t>
            </a:r>
            <a:endParaRPr/>
          </a:p>
        </p:txBody>
      </p:sp>
      <p:pic>
        <p:nvPicPr>
          <p:cNvPr descr="Корпоративная айдентика" id="367" name="Google Shape;367;g2a74406efc0_0_90"/>
          <p:cNvPicPr preferRelativeResize="0"/>
          <p:nvPr/>
        </p:nvPicPr>
        <p:blipFill rotWithShape="1">
          <a:blip r:embed="rId3">
            <a:alphaModFix/>
          </a:blip>
          <a:srcRect b="0" l="0" r="0" t="0"/>
          <a:stretch/>
        </p:blipFill>
        <p:spPr>
          <a:xfrm>
            <a:off x="3049228" y="2841101"/>
            <a:ext cx="2357684" cy="394846"/>
          </a:xfrm>
          <a:prstGeom prst="rect">
            <a:avLst/>
          </a:prstGeom>
          <a:noFill/>
          <a:ln>
            <a:noFill/>
          </a:ln>
        </p:spPr>
      </p:pic>
      <p:pic>
        <p:nvPicPr>
          <p:cNvPr descr="X5 Retail Group" id="368" name="Google Shape;368;g2a74406efc0_0_90"/>
          <p:cNvPicPr preferRelativeResize="0"/>
          <p:nvPr/>
        </p:nvPicPr>
        <p:blipFill rotWithShape="1">
          <a:blip r:embed="rId4">
            <a:alphaModFix/>
          </a:blip>
          <a:srcRect b="0" l="0" r="0" t="0"/>
          <a:stretch/>
        </p:blipFill>
        <p:spPr>
          <a:xfrm>
            <a:off x="3320143" y="1460512"/>
            <a:ext cx="1815853" cy="552086"/>
          </a:xfrm>
          <a:prstGeom prst="rect">
            <a:avLst/>
          </a:prstGeom>
          <a:noFill/>
          <a:ln>
            <a:noFill/>
          </a:ln>
        </p:spPr>
      </p:pic>
      <p:pic>
        <p:nvPicPr>
          <p:cNvPr descr="Кто же натворил новый логотип «Ростелеком»? | 101internet.ru | Яндекс Дзен" id="369" name="Google Shape;369;g2a74406efc0_0_90"/>
          <p:cNvPicPr preferRelativeResize="0"/>
          <p:nvPr/>
        </p:nvPicPr>
        <p:blipFill rotWithShape="1">
          <a:blip r:embed="rId5">
            <a:alphaModFix/>
          </a:blip>
          <a:srcRect b="0" l="0" r="0" t="0"/>
          <a:stretch/>
        </p:blipFill>
        <p:spPr>
          <a:xfrm>
            <a:off x="234000" y="1303200"/>
            <a:ext cx="1942320" cy="866710"/>
          </a:xfrm>
          <a:prstGeom prst="rect">
            <a:avLst/>
          </a:prstGeom>
          <a:noFill/>
          <a:ln>
            <a:noFill/>
          </a:ln>
        </p:spPr>
      </p:pic>
      <p:pic>
        <p:nvPicPr>
          <p:cNvPr id="370" name="Google Shape;370;g2a74406efc0_0_90"/>
          <p:cNvPicPr preferRelativeResize="0"/>
          <p:nvPr/>
        </p:nvPicPr>
        <p:blipFill rotWithShape="1">
          <a:blip r:embed="rId6">
            <a:alphaModFix/>
          </a:blip>
          <a:srcRect b="10" l="0" r="0" t="0"/>
          <a:stretch/>
        </p:blipFill>
        <p:spPr>
          <a:xfrm>
            <a:off x="6496022" y="1488043"/>
            <a:ext cx="1393626" cy="497024"/>
          </a:xfrm>
          <a:prstGeom prst="rect">
            <a:avLst/>
          </a:prstGeom>
          <a:noFill/>
          <a:ln>
            <a:noFill/>
          </a:ln>
        </p:spPr>
      </p:pic>
      <p:pic>
        <p:nvPicPr>
          <p:cNvPr id="371" name="Google Shape;371;g2a74406efc0_0_90"/>
          <p:cNvPicPr preferRelativeResize="0"/>
          <p:nvPr/>
        </p:nvPicPr>
        <p:blipFill rotWithShape="1">
          <a:blip r:embed="rId7">
            <a:alphaModFix/>
          </a:blip>
          <a:srcRect b="0" l="0" r="0" t="0"/>
          <a:stretch/>
        </p:blipFill>
        <p:spPr>
          <a:xfrm>
            <a:off x="6223875" y="2815335"/>
            <a:ext cx="1937920" cy="446377"/>
          </a:xfrm>
          <a:prstGeom prst="rect">
            <a:avLst/>
          </a:prstGeom>
          <a:noFill/>
          <a:ln>
            <a:noFill/>
          </a:ln>
        </p:spPr>
      </p:pic>
      <p:pic>
        <p:nvPicPr>
          <p:cNvPr descr="SWIFT-код JSBSRU2PXXX - ПАО &quot;БАНК &quot;САНКТ-ПЕТЕРБУРГ&quot; - Banklab.ru" id="372" name="Google Shape;372;g2a74406efc0_0_90"/>
          <p:cNvPicPr preferRelativeResize="0"/>
          <p:nvPr/>
        </p:nvPicPr>
        <p:blipFill rotWithShape="1">
          <a:blip r:embed="rId8">
            <a:alphaModFix/>
          </a:blip>
          <a:srcRect b="0" l="0" r="0" t="0"/>
          <a:stretch/>
        </p:blipFill>
        <p:spPr>
          <a:xfrm>
            <a:off x="6223876" y="3802663"/>
            <a:ext cx="1937919" cy="1236259"/>
          </a:xfrm>
          <a:prstGeom prst="rect">
            <a:avLst/>
          </a:prstGeom>
          <a:noFill/>
          <a:ln>
            <a:noFill/>
          </a:ln>
        </p:spPr>
      </p:pic>
      <p:pic>
        <p:nvPicPr>
          <p:cNvPr id="373" name="Google Shape;373;g2a74406efc0_0_90"/>
          <p:cNvPicPr preferRelativeResize="0"/>
          <p:nvPr/>
        </p:nvPicPr>
        <p:blipFill>
          <a:blip r:embed="rId9">
            <a:alphaModFix/>
          </a:blip>
          <a:stretch>
            <a:fillRect/>
          </a:stretch>
        </p:blipFill>
        <p:spPr>
          <a:xfrm>
            <a:off x="3049220" y="4163777"/>
            <a:ext cx="2357700" cy="514031"/>
          </a:xfrm>
          <a:prstGeom prst="rect">
            <a:avLst/>
          </a:prstGeom>
          <a:noFill/>
          <a:ln>
            <a:noFill/>
          </a:ln>
        </p:spPr>
      </p:pic>
      <p:pic>
        <p:nvPicPr>
          <p:cNvPr id="374" name="Google Shape;374;g2a74406efc0_0_90"/>
          <p:cNvPicPr preferRelativeResize="0"/>
          <p:nvPr/>
        </p:nvPicPr>
        <p:blipFill>
          <a:blip r:embed="rId10">
            <a:alphaModFix/>
          </a:blip>
          <a:stretch>
            <a:fillRect/>
          </a:stretch>
        </p:blipFill>
        <p:spPr>
          <a:xfrm>
            <a:off x="508349" y="4164251"/>
            <a:ext cx="1393623" cy="513078"/>
          </a:xfrm>
          <a:prstGeom prst="rect">
            <a:avLst/>
          </a:prstGeom>
          <a:noFill/>
          <a:ln>
            <a:noFill/>
          </a:ln>
        </p:spPr>
      </p:pic>
      <p:pic>
        <p:nvPicPr>
          <p:cNvPr id="375" name="Google Shape;375;g2a74406efc0_0_90"/>
          <p:cNvPicPr preferRelativeResize="0"/>
          <p:nvPr/>
        </p:nvPicPr>
        <p:blipFill>
          <a:blip r:embed="rId11">
            <a:alphaModFix/>
          </a:blip>
          <a:stretch>
            <a:fillRect/>
          </a:stretch>
        </p:blipFill>
        <p:spPr>
          <a:xfrm>
            <a:off x="360000" y="2558112"/>
            <a:ext cx="1541975" cy="7709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4"/>
          <p:cNvSpPr txBox="1"/>
          <p:nvPr>
            <p:ph type="title"/>
          </p:nvPr>
        </p:nvSpPr>
        <p:spPr>
          <a:xfrm>
            <a:off x="360000" y="360000"/>
            <a:ext cx="6106200" cy="49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400"/>
              <a:buNone/>
            </a:pPr>
            <a:r>
              <a:rPr lang="ru" sz="3200"/>
              <a:t>Начать пилот Start REQ </a:t>
            </a:r>
            <a:endParaRPr sz="3200"/>
          </a:p>
        </p:txBody>
      </p:sp>
      <p:sp>
        <p:nvSpPr>
          <p:cNvPr id="381" name="Google Shape;381;p24"/>
          <p:cNvSpPr txBox="1"/>
          <p:nvPr/>
        </p:nvSpPr>
        <p:spPr>
          <a:xfrm>
            <a:off x="6800100" y="4433700"/>
            <a:ext cx="20199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ru" sz="1600" u="none" cap="none" strike="noStrike">
                <a:solidFill>
                  <a:srgbClr val="4E01FC"/>
                </a:solidFill>
                <a:latin typeface="Montserrat SemiBold"/>
                <a:ea typeface="Montserrat SemiBold"/>
                <a:cs typeface="Montserrat SemiBold"/>
                <a:sym typeface="Montserrat SemiBold"/>
              </a:rPr>
              <a:t>sales@startx.team</a:t>
            </a:r>
            <a:endParaRPr b="0" i="0" sz="1600" u="none" cap="none" strike="noStrike">
              <a:solidFill>
                <a:srgbClr val="4E01FC"/>
              </a:solidFill>
              <a:latin typeface="Montserrat SemiBold"/>
              <a:ea typeface="Montserrat SemiBold"/>
              <a:cs typeface="Montserrat SemiBold"/>
              <a:sym typeface="Montserrat SemiBold"/>
            </a:endParaRPr>
          </a:p>
        </p:txBody>
      </p:sp>
      <p:sp>
        <p:nvSpPr>
          <p:cNvPr id="382" name="Google Shape;382;p24"/>
          <p:cNvSpPr txBox="1"/>
          <p:nvPr/>
        </p:nvSpPr>
        <p:spPr>
          <a:xfrm>
            <a:off x="360000" y="1440000"/>
            <a:ext cx="6106200" cy="52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ru" sz="1600" u="none" cap="none" strike="noStrike">
                <a:solidFill>
                  <a:schemeClr val="dk1"/>
                </a:solidFill>
                <a:latin typeface="Montserrat Medium"/>
                <a:ea typeface="Montserrat Medium"/>
                <a:cs typeface="Montserrat Medium"/>
                <a:sym typeface="Montserrat Medium"/>
              </a:rPr>
              <a:t>Для снижения Time to Market и налаживания коммуникации с продуктовыми командами</a:t>
            </a:r>
            <a:endParaRPr b="0" i="0" sz="1600" u="none" cap="none" strike="noStrike">
              <a:solidFill>
                <a:srgbClr val="4E01FC"/>
              </a:solidFill>
              <a:latin typeface="Montserrat SemiBold"/>
              <a:ea typeface="Montserrat SemiBold"/>
              <a:cs typeface="Montserrat SemiBold"/>
              <a:sym typeface="Montserrat SemiBold"/>
            </a:endParaRPr>
          </a:p>
        </p:txBody>
      </p:sp>
      <p:sp>
        <p:nvSpPr>
          <p:cNvPr id="383" name="Google Shape;383;p24"/>
          <p:cNvSpPr txBox="1"/>
          <p:nvPr/>
        </p:nvSpPr>
        <p:spPr>
          <a:xfrm>
            <a:off x="4500000" y="4433700"/>
            <a:ext cx="20199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ru" sz="1600" u="none" cap="none" strike="noStrike">
                <a:solidFill>
                  <a:srgbClr val="4E01FC"/>
                </a:solidFill>
                <a:latin typeface="Montserrat SemiBold"/>
                <a:ea typeface="Montserrat SemiBold"/>
                <a:cs typeface="Montserrat SemiBold"/>
                <a:sym typeface="Montserrat SemiBold"/>
              </a:rPr>
              <a:t>+7 499 677 19 07</a:t>
            </a:r>
            <a:endParaRPr b="0" i="0" sz="1600" u="none" cap="none" strike="noStrike">
              <a:solidFill>
                <a:srgbClr val="4E01FC"/>
              </a:solidFill>
              <a:latin typeface="Montserrat SemiBold"/>
              <a:ea typeface="Montserrat SemiBold"/>
              <a:cs typeface="Montserrat SemiBold"/>
              <a:sym typeface="Montserrat SemiBold"/>
            </a:endParaRPr>
          </a:p>
        </p:txBody>
      </p:sp>
      <p:sp>
        <p:nvSpPr>
          <p:cNvPr id="384" name="Google Shape;384;p24"/>
          <p:cNvSpPr txBox="1"/>
          <p:nvPr/>
        </p:nvSpPr>
        <p:spPr>
          <a:xfrm>
            <a:off x="588600" y="2266075"/>
            <a:ext cx="6106200" cy="65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ru" sz="1600" u="none" cap="none" strike="noStrike">
                <a:solidFill>
                  <a:schemeClr val="dk1"/>
                </a:solidFill>
                <a:latin typeface="Montserrat Medium"/>
                <a:ea typeface="Montserrat Medium"/>
                <a:cs typeface="Montserrat Medium"/>
                <a:sym typeface="Montserrat Medium"/>
              </a:rPr>
              <a:t>4 недели</a:t>
            </a:r>
            <a:endParaRPr b="0" i="0" sz="16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1000"/>
              </a:spcBef>
              <a:spcAft>
                <a:spcPts val="1000"/>
              </a:spcAft>
              <a:buClr>
                <a:srgbClr val="000000"/>
              </a:buClr>
              <a:buSzPts val="1600"/>
              <a:buFont typeface="Arial"/>
              <a:buNone/>
            </a:pPr>
            <a:r>
              <a:rPr b="0" i="0" lang="ru" sz="1600" u="none" cap="none" strike="noStrike">
                <a:solidFill>
                  <a:schemeClr val="dk1"/>
                </a:solidFill>
                <a:latin typeface="Montserrat Medium"/>
                <a:ea typeface="Montserrat Medium"/>
                <a:cs typeface="Montserrat Medium"/>
                <a:sym typeface="Montserrat Medium"/>
              </a:rPr>
              <a:t>В облаке вендора (SaaS)</a:t>
            </a:r>
            <a:endParaRPr b="0" i="0" sz="1600" u="none" cap="none" strike="noStrike">
              <a:solidFill>
                <a:schemeClr val="dk1"/>
              </a:solidFill>
              <a:latin typeface="Montserrat Medium"/>
              <a:ea typeface="Montserrat Medium"/>
              <a:cs typeface="Montserrat Medium"/>
              <a:sym typeface="Montserrat Medium"/>
            </a:endParaRPr>
          </a:p>
        </p:txBody>
      </p:sp>
      <p:pic>
        <p:nvPicPr>
          <p:cNvPr id="385" name="Google Shape;385;p24"/>
          <p:cNvPicPr preferRelativeResize="0"/>
          <p:nvPr/>
        </p:nvPicPr>
        <p:blipFill rotWithShape="1">
          <a:blip r:embed="rId3">
            <a:alphaModFix/>
          </a:blip>
          <a:srcRect b="0" l="0" r="0" t="0"/>
          <a:stretch/>
        </p:blipFill>
        <p:spPr>
          <a:xfrm>
            <a:off x="316950" y="2293425"/>
            <a:ext cx="223050" cy="223050"/>
          </a:xfrm>
          <a:prstGeom prst="rect">
            <a:avLst/>
          </a:prstGeom>
          <a:noFill/>
          <a:ln>
            <a:noFill/>
          </a:ln>
        </p:spPr>
      </p:pic>
      <p:pic>
        <p:nvPicPr>
          <p:cNvPr id="386" name="Google Shape;386;p24"/>
          <p:cNvPicPr preferRelativeResize="0"/>
          <p:nvPr/>
        </p:nvPicPr>
        <p:blipFill rotWithShape="1">
          <a:blip r:embed="rId3">
            <a:alphaModFix/>
          </a:blip>
          <a:srcRect b="0" l="0" r="0" t="0"/>
          <a:stretch/>
        </p:blipFill>
        <p:spPr>
          <a:xfrm>
            <a:off x="316950" y="2674425"/>
            <a:ext cx="223050" cy="22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type="title"/>
          </p:nvPr>
        </p:nvSpPr>
        <p:spPr>
          <a:xfrm>
            <a:off x="360000" y="360000"/>
            <a:ext cx="6117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Подход Shift-Left Security</a:t>
            </a:r>
            <a:endParaRPr/>
          </a:p>
        </p:txBody>
      </p:sp>
      <p:pic>
        <p:nvPicPr>
          <p:cNvPr id="178" name="Google Shape;178;p3"/>
          <p:cNvPicPr preferRelativeResize="0"/>
          <p:nvPr/>
        </p:nvPicPr>
        <p:blipFill rotWithShape="1">
          <a:blip r:embed="rId3">
            <a:alphaModFix/>
          </a:blip>
          <a:srcRect b="0" l="0" r="0" t="0"/>
          <a:stretch/>
        </p:blipFill>
        <p:spPr>
          <a:xfrm>
            <a:off x="360000" y="1439999"/>
            <a:ext cx="8099999" cy="3262951"/>
          </a:xfrm>
          <a:prstGeom prst="rect">
            <a:avLst/>
          </a:prstGeom>
          <a:noFill/>
          <a:ln>
            <a:noFill/>
          </a:ln>
        </p:spPr>
      </p:pic>
      <p:sp>
        <p:nvSpPr>
          <p:cNvPr id="179" name="Google Shape;179;p3"/>
          <p:cNvSpPr txBox="1"/>
          <p:nvPr/>
        </p:nvSpPr>
        <p:spPr>
          <a:xfrm>
            <a:off x="1290561" y="3457138"/>
            <a:ext cx="5901000" cy="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400"/>
              </a:spcAft>
              <a:buClr>
                <a:srgbClr val="000000"/>
              </a:buClr>
              <a:buSzPts val="1400"/>
              <a:buFont typeface="Arial"/>
              <a:buNone/>
            </a:pPr>
            <a:r>
              <a:rPr b="0" i="0" lang="ru" sz="1400" u="none" cap="none" strike="noStrike">
                <a:solidFill>
                  <a:schemeClr val="dk1"/>
                </a:solidFill>
                <a:latin typeface="Montserrat Medium"/>
                <a:ea typeface="Montserrat Medium"/>
                <a:cs typeface="Montserrat Medium"/>
                <a:sym typeface="Montserrat Medium"/>
              </a:rPr>
              <a:t>Внедрение</a:t>
            </a:r>
            <a:r>
              <a:rPr b="1" i="0" lang="ru" sz="1400" u="none" cap="none" strike="noStrike">
                <a:solidFill>
                  <a:schemeClr val="dk1"/>
                </a:solidFill>
                <a:latin typeface="Montserrat"/>
                <a:ea typeface="Montserrat"/>
                <a:cs typeface="Montserrat"/>
                <a:sym typeface="Montserrat"/>
              </a:rPr>
              <a:t> </a:t>
            </a:r>
            <a:r>
              <a:rPr b="0" i="0" lang="ru" sz="1400" u="none" cap="none" strike="noStrike">
                <a:solidFill>
                  <a:schemeClr val="dk1"/>
                </a:solidFill>
                <a:latin typeface="Montserrat Medium"/>
                <a:ea typeface="Montserrat Medium"/>
                <a:cs typeface="Montserrat Medium"/>
                <a:sym typeface="Montserrat Medium"/>
              </a:rPr>
              <a:t>проверок и практик безопасности в процессе SDLC </a:t>
            </a:r>
            <a:r>
              <a:rPr b="1" i="0" lang="ru" sz="1400" u="none" cap="none" strike="noStrike">
                <a:solidFill>
                  <a:schemeClr val="dk1"/>
                </a:solidFill>
                <a:latin typeface="Montserrat"/>
                <a:ea typeface="Montserrat"/>
                <a:cs typeface="Montserrat"/>
                <a:sym typeface="Montserrat"/>
              </a:rPr>
              <a:t>так рано и так часто, как это возможно.</a:t>
            </a:r>
            <a:endParaRPr b="1"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type="title"/>
          </p:nvPr>
        </p:nvSpPr>
        <p:spPr>
          <a:xfrm>
            <a:off x="360000" y="360000"/>
            <a:ext cx="64320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a:t>Наш подход к безопасной разработке </a:t>
            </a:r>
            <a:endParaRPr/>
          </a:p>
        </p:txBody>
      </p:sp>
      <p:pic>
        <p:nvPicPr>
          <p:cNvPr id="185" name="Google Shape;185;p4"/>
          <p:cNvPicPr preferRelativeResize="0"/>
          <p:nvPr/>
        </p:nvPicPr>
        <p:blipFill rotWithShape="1">
          <a:blip r:embed="rId3">
            <a:alphaModFix/>
          </a:blip>
          <a:srcRect b="0" l="0" r="0" t="0"/>
          <a:stretch/>
        </p:blipFill>
        <p:spPr>
          <a:xfrm>
            <a:off x="360000" y="1440000"/>
            <a:ext cx="8099999" cy="32392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360000" y="360000"/>
            <a:ext cx="8460000" cy="63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sz="2300"/>
              <a:t>Технические инструменты применяются в самом конце процесса и замедляют выпуск релиза</a:t>
            </a:r>
            <a:endParaRPr sz="2300"/>
          </a:p>
        </p:txBody>
      </p:sp>
      <p:pic>
        <p:nvPicPr>
          <p:cNvPr id="191" name="Google Shape;191;p5"/>
          <p:cNvPicPr preferRelativeResize="0"/>
          <p:nvPr/>
        </p:nvPicPr>
        <p:blipFill rotWithShape="1">
          <a:blip r:embed="rId3">
            <a:alphaModFix/>
          </a:blip>
          <a:srcRect b="0" l="0" r="0" t="0"/>
          <a:stretch/>
        </p:blipFill>
        <p:spPr>
          <a:xfrm>
            <a:off x="360000" y="1440000"/>
            <a:ext cx="8099999" cy="33301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360000" y="360000"/>
            <a:ext cx="846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a:t>Start REQ и EDU ускоряют прохождение </a:t>
            </a:r>
            <a:br>
              <a:rPr lang="ru"/>
            </a:br>
            <a:r>
              <a:rPr lang="ru"/>
              <a:t>Quality Gates и выпуск релиза</a:t>
            </a:r>
            <a:endParaRPr/>
          </a:p>
        </p:txBody>
      </p:sp>
      <p:pic>
        <p:nvPicPr>
          <p:cNvPr id="197" name="Google Shape;197;p6"/>
          <p:cNvPicPr preferRelativeResize="0"/>
          <p:nvPr/>
        </p:nvPicPr>
        <p:blipFill rotWithShape="1">
          <a:blip r:embed="rId3">
            <a:alphaModFix/>
          </a:blip>
          <a:srcRect b="0" l="0" r="0" t="0"/>
          <a:stretch/>
        </p:blipFill>
        <p:spPr>
          <a:xfrm>
            <a:off x="360000" y="1440000"/>
            <a:ext cx="8099999" cy="33341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360000" y="360000"/>
            <a:ext cx="810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2400"/>
              <a:buFont typeface="Arial"/>
              <a:buNone/>
            </a:pPr>
            <a:r>
              <a:rPr lang="ru"/>
              <a:t>Относительная стоимость устранения дефектов на разных этапах разработки ПО</a:t>
            </a:r>
            <a:endParaRPr/>
          </a:p>
        </p:txBody>
      </p:sp>
      <p:pic>
        <p:nvPicPr>
          <p:cNvPr id="203" name="Google Shape;203;p7"/>
          <p:cNvPicPr preferRelativeResize="0"/>
          <p:nvPr/>
        </p:nvPicPr>
        <p:blipFill rotWithShape="1">
          <a:blip r:embed="rId3">
            <a:alphaModFix/>
          </a:blip>
          <a:srcRect b="0" l="0" r="0" t="0"/>
          <a:stretch/>
        </p:blipFill>
        <p:spPr>
          <a:xfrm>
            <a:off x="360000" y="1440000"/>
            <a:ext cx="8099999" cy="34646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txBox="1"/>
          <p:nvPr>
            <p:ph type="title"/>
          </p:nvPr>
        </p:nvSpPr>
        <p:spPr>
          <a:xfrm>
            <a:off x="360000" y="360000"/>
            <a:ext cx="81000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900"/>
              <a:buFont typeface="Arial"/>
              <a:buNone/>
            </a:pPr>
            <a:r>
              <a:rPr lang="ru"/>
              <a:t>Чтобы создавать защищенные приложения AppSec или Teamlead должен</a:t>
            </a:r>
            <a:endParaRPr/>
          </a:p>
        </p:txBody>
      </p:sp>
      <p:sp>
        <p:nvSpPr>
          <p:cNvPr id="209" name="Google Shape;209;p8"/>
          <p:cNvSpPr txBox="1"/>
          <p:nvPr/>
        </p:nvSpPr>
        <p:spPr>
          <a:xfrm>
            <a:off x="4500000" y="1440000"/>
            <a:ext cx="3960000" cy="16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rgbClr val="000000"/>
              </a:buClr>
              <a:buSzPts val="1200"/>
              <a:buFont typeface="Arial"/>
              <a:buNone/>
            </a:pPr>
            <a:r>
              <a:rPr b="1" i="0" lang="ru" sz="1100" u="none" cap="none" strike="noStrike">
                <a:solidFill>
                  <a:schemeClr val="dk1"/>
                </a:solidFill>
                <a:latin typeface="Montserrat"/>
                <a:ea typeface="Montserrat"/>
                <a:cs typeface="Montserrat"/>
                <a:sym typeface="Montserrat"/>
              </a:rPr>
              <a:t>Создает киберчемпионов</a:t>
            </a:r>
            <a:endParaRPr b="0" i="0" sz="1100" u="none" cap="none" strike="noStrike">
              <a:solidFill>
                <a:schemeClr val="dk1"/>
              </a:solidFill>
              <a:latin typeface="Montserrat Medium"/>
              <a:ea typeface="Montserrat Medium"/>
              <a:cs typeface="Montserrat Medium"/>
              <a:sym typeface="Montserrat Medium"/>
            </a:endParaRPr>
          </a:p>
        </p:txBody>
      </p:sp>
      <p:sp>
        <p:nvSpPr>
          <p:cNvPr id="210" name="Google Shape;210;p8"/>
          <p:cNvSpPr txBox="1"/>
          <p:nvPr/>
        </p:nvSpPr>
        <p:spPr>
          <a:xfrm>
            <a:off x="360000" y="1440000"/>
            <a:ext cx="37800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800"/>
              </a:spcAft>
              <a:buClr>
                <a:srgbClr val="000000"/>
              </a:buClr>
              <a:buSzPts val="1200"/>
              <a:buFont typeface="Arial"/>
              <a:buNone/>
            </a:pPr>
            <a:r>
              <a:rPr b="1" i="0" lang="ru" sz="1100" u="none" cap="none" strike="noStrike">
                <a:solidFill>
                  <a:schemeClr val="dk1"/>
                </a:solidFill>
                <a:latin typeface="Montserrat"/>
                <a:ea typeface="Montserrat"/>
                <a:cs typeface="Montserrat"/>
                <a:sym typeface="Montserrat"/>
              </a:rPr>
              <a:t>Обучает команду принципам безопасной разработки</a:t>
            </a:r>
            <a:endParaRPr b="0" i="0" sz="1100" u="none" cap="none" strike="noStrike">
              <a:solidFill>
                <a:schemeClr val="dk1"/>
              </a:solidFill>
              <a:latin typeface="Montserrat Medium"/>
              <a:ea typeface="Montserrat Medium"/>
              <a:cs typeface="Montserrat Medium"/>
              <a:sym typeface="Montserrat Medium"/>
            </a:endParaRPr>
          </a:p>
        </p:txBody>
      </p:sp>
      <p:sp>
        <p:nvSpPr>
          <p:cNvPr id="211" name="Google Shape;211;p8"/>
          <p:cNvSpPr txBox="1"/>
          <p:nvPr/>
        </p:nvSpPr>
        <p:spPr>
          <a:xfrm>
            <a:off x="4680000" y="1727100"/>
            <a:ext cx="3780000" cy="164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Вовлечь разработчиков в процесс DevSecOps.</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0"/>
              </a:spcAft>
              <a:buClr>
                <a:schemeClr val="dk1"/>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Замотивировать их применять практики создания безопасных приложений.</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0"/>
              </a:spcAft>
              <a:buClr>
                <a:schemeClr val="dk1"/>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Совершенствовать и ускорять разработку с учетом осознания важности вопросов безопасности.</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t/>
            </a:r>
            <a:endParaRPr b="0" i="0" sz="1100" u="none" cap="none" strike="noStrike">
              <a:solidFill>
                <a:schemeClr val="dk1"/>
              </a:solidFill>
              <a:latin typeface="Montserrat Medium"/>
              <a:ea typeface="Montserrat Medium"/>
              <a:cs typeface="Montserrat Medium"/>
              <a:sym typeface="Montserrat Medium"/>
            </a:endParaRPr>
          </a:p>
        </p:txBody>
      </p:sp>
      <p:pic>
        <p:nvPicPr>
          <p:cNvPr id="212" name="Google Shape;212;p8"/>
          <p:cNvPicPr preferRelativeResize="0"/>
          <p:nvPr/>
        </p:nvPicPr>
        <p:blipFill rotWithShape="1">
          <a:blip r:embed="rId3">
            <a:alphaModFix/>
          </a:blip>
          <a:srcRect b="0" l="0" r="0" t="0"/>
          <a:stretch/>
        </p:blipFill>
        <p:spPr>
          <a:xfrm>
            <a:off x="4449600" y="1691688"/>
            <a:ext cx="223050" cy="223050"/>
          </a:xfrm>
          <a:prstGeom prst="rect">
            <a:avLst/>
          </a:prstGeom>
          <a:noFill/>
          <a:ln>
            <a:noFill/>
          </a:ln>
        </p:spPr>
      </p:pic>
      <p:pic>
        <p:nvPicPr>
          <p:cNvPr id="213" name="Google Shape;213;p8"/>
          <p:cNvPicPr preferRelativeResize="0"/>
          <p:nvPr/>
        </p:nvPicPr>
        <p:blipFill rotWithShape="1">
          <a:blip r:embed="rId3">
            <a:alphaModFix/>
          </a:blip>
          <a:srcRect b="0" l="0" r="0" t="0"/>
          <a:stretch/>
        </p:blipFill>
        <p:spPr>
          <a:xfrm>
            <a:off x="4449600" y="1997238"/>
            <a:ext cx="223050" cy="223050"/>
          </a:xfrm>
          <a:prstGeom prst="rect">
            <a:avLst/>
          </a:prstGeom>
          <a:noFill/>
          <a:ln>
            <a:noFill/>
          </a:ln>
        </p:spPr>
      </p:pic>
      <p:pic>
        <p:nvPicPr>
          <p:cNvPr id="214" name="Google Shape;214;p8"/>
          <p:cNvPicPr preferRelativeResize="0"/>
          <p:nvPr/>
        </p:nvPicPr>
        <p:blipFill rotWithShape="1">
          <a:blip r:embed="rId3">
            <a:alphaModFix/>
          </a:blip>
          <a:srcRect b="0" l="0" r="0" t="0"/>
          <a:stretch/>
        </p:blipFill>
        <p:spPr>
          <a:xfrm>
            <a:off x="4449600" y="2507263"/>
            <a:ext cx="223050" cy="223050"/>
          </a:xfrm>
          <a:prstGeom prst="rect">
            <a:avLst/>
          </a:prstGeom>
          <a:noFill/>
          <a:ln>
            <a:noFill/>
          </a:ln>
        </p:spPr>
      </p:pic>
      <p:sp>
        <p:nvSpPr>
          <p:cNvPr id="215" name="Google Shape;215;p8"/>
          <p:cNvSpPr txBox="1"/>
          <p:nvPr/>
        </p:nvSpPr>
        <p:spPr>
          <a:xfrm>
            <a:off x="537550" y="1921800"/>
            <a:ext cx="3602400" cy="193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Разработчики должны уметь применять на практике полученные знания и выпускать ПО с корректно реализованными механизмами защиты.</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0"/>
              </a:spcAft>
              <a:buClr>
                <a:schemeClr val="dk1"/>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Разработчики должны знать, как устранить уязвимости в коде в зависимости от применяемого стека технологий.</a:t>
            </a:r>
            <a:endParaRPr b="0" i="0" sz="1100" u="none" cap="none" strike="noStrike">
              <a:solidFill>
                <a:schemeClr val="dk1"/>
              </a:solidFill>
              <a:latin typeface="Montserrat Medium"/>
              <a:ea typeface="Montserrat Medium"/>
              <a:cs typeface="Montserrat Medium"/>
              <a:sym typeface="Montserrat Medium"/>
            </a:endParaRPr>
          </a:p>
          <a:p>
            <a:pPr indent="0" lvl="0" marL="0" marR="0" rtl="0" algn="l">
              <a:lnSpc>
                <a:spcPct val="115000"/>
              </a:lnSpc>
              <a:spcBef>
                <a:spcPts val="800"/>
              </a:spcBef>
              <a:spcAft>
                <a:spcPts val="800"/>
              </a:spcAft>
              <a:buClr>
                <a:srgbClr val="000000"/>
              </a:buClr>
              <a:buSzPts val="1100"/>
              <a:buFont typeface="Arial"/>
              <a:buNone/>
            </a:pPr>
            <a:r>
              <a:rPr b="0" i="0" lang="ru" sz="1100" u="none" cap="none" strike="noStrike">
                <a:solidFill>
                  <a:schemeClr val="dk1"/>
                </a:solidFill>
                <a:latin typeface="Montserrat Medium"/>
                <a:ea typeface="Montserrat Medium"/>
                <a:cs typeface="Montserrat Medium"/>
                <a:sym typeface="Montserrat Medium"/>
              </a:rPr>
              <a:t>Внедрить правильный и эффективный процесс обучения на основе реальных задач по коду.</a:t>
            </a:r>
            <a:endParaRPr b="0" i="0" sz="1100" u="none" cap="none" strike="noStrike">
              <a:solidFill>
                <a:schemeClr val="dk1"/>
              </a:solidFill>
              <a:latin typeface="Montserrat Medium"/>
              <a:ea typeface="Montserrat Medium"/>
              <a:cs typeface="Montserrat Medium"/>
              <a:sym typeface="Montserrat Medium"/>
            </a:endParaRPr>
          </a:p>
        </p:txBody>
      </p:sp>
      <p:pic>
        <p:nvPicPr>
          <p:cNvPr id="216" name="Google Shape;216;p8"/>
          <p:cNvPicPr preferRelativeResize="0"/>
          <p:nvPr/>
        </p:nvPicPr>
        <p:blipFill rotWithShape="1">
          <a:blip r:embed="rId3">
            <a:alphaModFix/>
          </a:blip>
          <a:srcRect b="0" l="0" r="0" t="0"/>
          <a:stretch/>
        </p:blipFill>
        <p:spPr>
          <a:xfrm>
            <a:off x="307150" y="1886400"/>
            <a:ext cx="223050" cy="223050"/>
          </a:xfrm>
          <a:prstGeom prst="rect">
            <a:avLst/>
          </a:prstGeom>
          <a:noFill/>
          <a:ln>
            <a:noFill/>
          </a:ln>
        </p:spPr>
      </p:pic>
      <p:pic>
        <p:nvPicPr>
          <p:cNvPr id="217" name="Google Shape;217;p8"/>
          <p:cNvPicPr preferRelativeResize="0"/>
          <p:nvPr/>
        </p:nvPicPr>
        <p:blipFill rotWithShape="1">
          <a:blip r:embed="rId3">
            <a:alphaModFix/>
          </a:blip>
          <a:srcRect b="0" l="0" r="0" t="0"/>
          <a:stretch/>
        </p:blipFill>
        <p:spPr>
          <a:xfrm>
            <a:off x="307150" y="2776425"/>
            <a:ext cx="223050" cy="223050"/>
          </a:xfrm>
          <a:prstGeom prst="rect">
            <a:avLst/>
          </a:prstGeom>
          <a:noFill/>
          <a:ln>
            <a:noFill/>
          </a:ln>
        </p:spPr>
      </p:pic>
      <p:pic>
        <p:nvPicPr>
          <p:cNvPr id="218" name="Google Shape;218;p8"/>
          <p:cNvPicPr preferRelativeResize="0"/>
          <p:nvPr/>
        </p:nvPicPr>
        <p:blipFill rotWithShape="1">
          <a:blip r:embed="rId3">
            <a:alphaModFix/>
          </a:blip>
          <a:srcRect b="0" l="0" r="0" t="0"/>
          <a:stretch/>
        </p:blipFill>
        <p:spPr>
          <a:xfrm>
            <a:off x="307150" y="3450425"/>
            <a:ext cx="223050" cy="22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00EF"/>
        </a:solidFill>
      </p:bgPr>
    </p:bg>
    <p:spTree>
      <p:nvGrpSpPr>
        <p:cNvPr id="222" name="Shape 222"/>
        <p:cNvGrpSpPr/>
        <p:nvPr/>
      </p:nvGrpSpPr>
      <p:grpSpPr>
        <a:xfrm>
          <a:off x="0" y="0"/>
          <a:ext cx="0" cy="0"/>
          <a:chOff x="0" y="0"/>
          <a:chExt cx="0" cy="0"/>
        </a:xfrm>
      </p:grpSpPr>
      <p:sp>
        <p:nvSpPr>
          <p:cNvPr id="223" name="Google Shape;223;p9"/>
          <p:cNvSpPr txBox="1"/>
          <p:nvPr/>
        </p:nvSpPr>
        <p:spPr>
          <a:xfrm>
            <a:off x="360000" y="1440000"/>
            <a:ext cx="3780000" cy="286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ru" sz="1100" u="none" cap="none" strike="noStrike">
                <a:solidFill>
                  <a:schemeClr val="lt1"/>
                </a:solidFill>
                <a:latin typeface="Montserrat Medium"/>
                <a:ea typeface="Montserrat Medium"/>
                <a:cs typeface="Montserrat Medium"/>
                <a:sym typeface="Montserrat Medium"/>
              </a:rPr>
              <a:t>Для разработчиков, владельцев продуктов, инженеров, AppSec-специалистов и других </a:t>
            </a:r>
            <a:br>
              <a:rPr b="0" i="0" lang="ru" sz="1100" u="none" cap="none" strike="noStrike">
                <a:solidFill>
                  <a:schemeClr val="lt1"/>
                </a:solidFill>
                <a:latin typeface="Montserrat Medium"/>
                <a:ea typeface="Montserrat Medium"/>
                <a:cs typeface="Montserrat Medium"/>
                <a:sym typeface="Montserrat Medium"/>
              </a:rPr>
            </a:br>
            <a:r>
              <a:rPr b="0" i="0" lang="ru" sz="1100" u="none" cap="none" strike="noStrike">
                <a:solidFill>
                  <a:schemeClr val="lt1"/>
                </a:solidFill>
                <a:latin typeface="Montserrat Medium"/>
                <a:ea typeface="Montserrat Medium"/>
                <a:cs typeface="Montserrat Medium"/>
                <a:sym typeface="Montserrat Medium"/>
              </a:rPr>
              <a:t>членов продуктовых команд.</a:t>
            </a:r>
            <a:endParaRPr b="0" i="0" sz="11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chemeClr val="dk1"/>
              </a:buClr>
              <a:buSzPts val="1100"/>
              <a:buFont typeface="Arial"/>
              <a:buNone/>
            </a:pPr>
            <a:r>
              <a:rPr b="0" i="0" lang="ru" sz="1100" u="none" cap="none" strike="noStrike">
                <a:solidFill>
                  <a:schemeClr val="lt1"/>
                </a:solidFill>
                <a:latin typeface="Montserrat Medium"/>
                <a:ea typeface="Montserrat Medium"/>
                <a:cs typeface="Montserrat Medium"/>
                <a:sym typeface="Montserrat Medium"/>
              </a:rPr>
              <a:t>Система управления требованиями по информационной безопасности при разработке ПО.</a:t>
            </a:r>
            <a:endParaRPr b="0" i="0" sz="11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chemeClr val="dk1"/>
              </a:buClr>
              <a:buSzPts val="1100"/>
              <a:buFont typeface="Arial"/>
              <a:buNone/>
            </a:pPr>
            <a:r>
              <a:rPr b="0" i="0" lang="ru" sz="1100" u="none" cap="none" strike="noStrike">
                <a:solidFill>
                  <a:schemeClr val="lt1"/>
                </a:solidFill>
                <a:latin typeface="Montserrat Medium"/>
                <a:ea typeface="Montserrat Medium"/>
                <a:cs typeface="Montserrat Medium"/>
                <a:sym typeface="Montserrat Medium"/>
              </a:rPr>
              <a:t>Поможет в удобном для разработчика виде сформулировать и управлять </a:t>
            </a:r>
            <a:br>
              <a:rPr b="0" i="0" lang="ru" sz="1100" u="none" cap="none" strike="noStrike">
                <a:solidFill>
                  <a:schemeClr val="lt1"/>
                </a:solidFill>
                <a:latin typeface="Montserrat Medium"/>
                <a:ea typeface="Montserrat Medium"/>
                <a:cs typeface="Montserrat Medium"/>
                <a:sym typeface="Montserrat Medium"/>
              </a:rPr>
            </a:br>
            <a:r>
              <a:rPr b="0" i="0" lang="ru" sz="1100" u="none" cap="none" strike="noStrike">
                <a:solidFill>
                  <a:schemeClr val="lt1"/>
                </a:solidFill>
                <a:latin typeface="Montserrat Medium"/>
                <a:ea typeface="Montserrat Medium"/>
                <a:cs typeface="Montserrat Medium"/>
                <a:sym typeface="Montserrat Medium"/>
              </a:rPr>
              <a:t>требованиями по информационной </a:t>
            </a:r>
            <a:br>
              <a:rPr b="0" i="0" lang="ru" sz="1100" u="none" cap="none" strike="noStrike">
                <a:solidFill>
                  <a:schemeClr val="lt1"/>
                </a:solidFill>
                <a:latin typeface="Montserrat Medium"/>
                <a:ea typeface="Montserrat Medium"/>
                <a:cs typeface="Montserrat Medium"/>
                <a:sym typeface="Montserrat Medium"/>
              </a:rPr>
            </a:br>
            <a:r>
              <a:rPr b="0" i="0" lang="ru" sz="1100" u="none" cap="none" strike="noStrike">
                <a:solidFill>
                  <a:schemeClr val="lt1"/>
                </a:solidFill>
                <a:latin typeface="Montserrat Medium"/>
                <a:ea typeface="Montserrat Medium"/>
                <a:cs typeface="Montserrat Medium"/>
                <a:sym typeface="Montserrat Medium"/>
              </a:rPr>
              <a:t>безопасности к приложениям </a:t>
            </a:r>
            <a:br>
              <a:rPr b="0" i="0" lang="ru" sz="1100" u="none" cap="none" strike="noStrike">
                <a:solidFill>
                  <a:schemeClr val="lt1"/>
                </a:solidFill>
                <a:latin typeface="Montserrat Medium"/>
                <a:ea typeface="Montserrat Medium"/>
                <a:cs typeface="Montserrat Medium"/>
                <a:sym typeface="Montserrat Medium"/>
              </a:rPr>
            </a:br>
            <a:r>
              <a:rPr b="0" i="0" lang="ru" sz="1100" u="none" cap="none" strike="noStrike">
                <a:solidFill>
                  <a:schemeClr val="lt1"/>
                </a:solidFill>
                <a:latin typeface="Montserrat Medium"/>
                <a:ea typeface="Montserrat Medium"/>
                <a:cs typeface="Montserrat Medium"/>
                <a:sym typeface="Montserrat Medium"/>
              </a:rPr>
              <a:t>в зависимости от актуальных угроз.</a:t>
            </a:r>
            <a:endParaRPr b="0" i="0" sz="11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1300"/>
              </a:spcBef>
              <a:spcAft>
                <a:spcPts val="1600"/>
              </a:spcAft>
              <a:buClr>
                <a:srgbClr val="000000"/>
              </a:buClr>
              <a:buSzPts val="1100"/>
              <a:buFont typeface="Arial"/>
              <a:buNone/>
            </a:pPr>
            <a:r>
              <a:t/>
            </a:r>
            <a:endParaRPr b="0" i="0" sz="1100" u="none" cap="none" strike="noStrike">
              <a:solidFill>
                <a:schemeClr val="lt1"/>
              </a:solidFill>
              <a:latin typeface="Montserrat Medium"/>
              <a:ea typeface="Montserrat Medium"/>
              <a:cs typeface="Montserrat Medium"/>
              <a:sym typeface="Montserrat Medium"/>
            </a:endParaRPr>
          </a:p>
        </p:txBody>
      </p:sp>
      <p:pic>
        <p:nvPicPr>
          <p:cNvPr id="224" name="Google Shape;224;p9"/>
          <p:cNvPicPr preferRelativeResize="0"/>
          <p:nvPr/>
        </p:nvPicPr>
        <p:blipFill rotWithShape="1">
          <a:blip r:embed="rId3">
            <a:alphaModFix/>
          </a:blip>
          <a:srcRect b="0" l="495" r="494" t="0"/>
          <a:stretch/>
        </p:blipFill>
        <p:spPr>
          <a:xfrm>
            <a:off x="4302000" y="1256400"/>
            <a:ext cx="4724398" cy="4953001"/>
          </a:xfrm>
          <a:prstGeom prst="rect">
            <a:avLst/>
          </a:prstGeom>
          <a:noFill/>
          <a:ln>
            <a:noFill/>
          </a:ln>
        </p:spPr>
      </p:pic>
      <p:sp>
        <p:nvSpPr>
          <p:cNvPr id="225" name="Google Shape;225;p9"/>
          <p:cNvSpPr txBox="1"/>
          <p:nvPr>
            <p:ph type="title"/>
          </p:nvPr>
        </p:nvSpPr>
        <p:spPr>
          <a:xfrm>
            <a:off x="360000" y="360000"/>
            <a:ext cx="5392200" cy="665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2400"/>
              <a:buNone/>
            </a:pPr>
            <a:r>
              <a:rPr lang="ru"/>
              <a:t>Первое решение класса ASRTM на российском рынке</a:t>
            </a:r>
            <a:endParaRPr/>
          </a:p>
        </p:txBody>
      </p:sp>
      <p:sp>
        <p:nvSpPr>
          <p:cNvPr id="226" name="Google Shape;226;p9"/>
          <p:cNvSpPr txBox="1"/>
          <p:nvPr/>
        </p:nvSpPr>
        <p:spPr>
          <a:xfrm>
            <a:off x="6443400" y="372825"/>
            <a:ext cx="2376600" cy="3078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chemeClr val="dk1"/>
              </a:buClr>
              <a:buSzPts val="1100"/>
              <a:buFont typeface="Arial"/>
              <a:buNone/>
            </a:pPr>
            <a:r>
              <a:rPr b="0" i="0" lang="ru" sz="1000" u="none" cap="none" strike="noStrike">
                <a:solidFill>
                  <a:schemeClr val="lt1"/>
                </a:solidFill>
                <a:latin typeface="Montserrat Medium"/>
                <a:ea typeface="Montserrat Medium"/>
                <a:cs typeface="Montserrat Medium"/>
                <a:sym typeface="Montserrat Medium"/>
              </a:rPr>
              <a:t>*Application Security Requirements and Threat Management </a:t>
            </a:r>
            <a:endParaRPr b="0" i="0" sz="1000" u="none" cap="none" strike="noStrike">
              <a:solidFill>
                <a:srgbClr val="000000"/>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